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handoutMasterIdLst>
    <p:handoutMasterId r:id="rId26"/>
  </p:handoutMasterIdLst>
  <p:sldIdLst>
    <p:sldId id="258" r:id="rId2"/>
    <p:sldId id="312" r:id="rId3"/>
    <p:sldId id="346" r:id="rId4"/>
    <p:sldId id="315" r:id="rId5"/>
    <p:sldId id="336" r:id="rId6"/>
    <p:sldId id="316" r:id="rId7"/>
    <p:sldId id="318" r:id="rId8"/>
    <p:sldId id="319" r:id="rId9"/>
    <p:sldId id="326" r:id="rId10"/>
    <p:sldId id="327" r:id="rId11"/>
    <p:sldId id="328" r:id="rId12"/>
    <p:sldId id="329" r:id="rId13"/>
    <p:sldId id="331" r:id="rId14"/>
    <p:sldId id="340" r:id="rId15"/>
    <p:sldId id="347" r:id="rId16"/>
    <p:sldId id="355" r:id="rId17"/>
    <p:sldId id="349" r:id="rId18"/>
    <p:sldId id="352" r:id="rId19"/>
    <p:sldId id="350" r:id="rId20"/>
    <p:sldId id="351" r:id="rId21"/>
    <p:sldId id="348" r:id="rId22"/>
    <p:sldId id="353" r:id="rId23"/>
    <p:sldId id="354" r:id="rId24"/>
  </p:sldIdLst>
  <p:sldSz cx="9906000" cy="6858000" type="A4"/>
  <p:notesSz cx="9945688" cy="6858000"/>
  <p:defaultTextStyle>
    <a:defPPr>
      <a:defRPr lang="fr-FR"/>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D4D4D"/>
    <a:srgbClr val="5F5F5F"/>
    <a:srgbClr val="003A78"/>
    <a:srgbClr val="00218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98827" autoAdjust="0"/>
  </p:normalViewPr>
  <p:slideViewPr>
    <p:cSldViewPr snapToGrid="0" snapToObjects="1">
      <p:cViewPr varScale="1">
        <p:scale>
          <a:sx n="68" d="100"/>
          <a:sy n="68" d="100"/>
        </p:scale>
        <p:origin x="-1200" y="-7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9799" cy="342900"/>
          </a:xfrm>
          <a:prstGeom prst="rect">
            <a:avLst/>
          </a:prstGeom>
        </p:spPr>
        <p:txBody>
          <a:bodyPr vert="horz" lIns="96013" tIns="48006" rIns="96013" bIns="48006" rtlCol="0"/>
          <a:lstStyle>
            <a:lvl1pPr algn="l" fontAlgn="auto">
              <a:spcBef>
                <a:spcPts val="0"/>
              </a:spcBef>
              <a:spcAft>
                <a:spcPts val="0"/>
              </a:spcAft>
              <a:defRPr sz="1300">
                <a:latin typeface="+mn-lt"/>
              </a:defRPr>
            </a:lvl1pPr>
          </a:lstStyle>
          <a:p>
            <a:pPr>
              <a:defRPr/>
            </a:pPr>
            <a:endParaRPr lang="fr-FR"/>
          </a:p>
        </p:txBody>
      </p:sp>
      <p:sp>
        <p:nvSpPr>
          <p:cNvPr id="3" name="Espace réservé de la date 2"/>
          <p:cNvSpPr>
            <a:spLocks noGrp="1"/>
          </p:cNvSpPr>
          <p:nvPr>
            <p:ph type="dt" sz="quarter" idx="1"/>
          </p:nvPr>
        </p:nvSpPr>
        <p:spPr>
          <a:xfrm>
            <a:off x="5633587" y="0"/>
            <a:ext cx="4309799" cy="342900"/>
          </a:xfrm>
          <a:prstGeom prst="rect">
            <a:avLst/>
          </a:prstGeom>
        </p:spPr>
        <p:txBody>
          <a:bodyPr vert="horz" lIns="96013" tIns="48006" rIns="96013" bIns="48006" rtlCol="0"/>
          <a:lstStyle>
            <a:lvl1pPr algn="r" fontAlgn="auto">
              <a:spcBef>
                <a:spcPts val="0"/>
              </a:spcBef>
              <a:spcAft>
                <a:spcPts val="0"/>
              </a:spcAft>
              <a:defRPr sz="1300" smtClean="0">
                <a:latin typeface="+mn-lt"/>
              </a:defRPr>
            </a:lvl1pPr>
          </a:lstStyle>
          <a:p>
            <a:pPr>
              <a:defRPr/>
            </a:pPr>
            <a:fld id="{33F9CAA4-D264-4AD3-B51E-D47AE9F08268}" type="datetimeFigureOut">
              <a:rPr lang="fr-FR"/>
              <a:pPr>
                <a:defRPr/>
              </a:pPr>
              <a:t>22/04/2015</a:t>
            </a:fld>
            <a:endParaRPr lang="fr-FR"/>
          </a:p>
        </p:txBody>
      </p:sp>
      <p:sp>
        <p:nvSpPr>
          <p:cNvPr id="4" name="Espace réservé du pied de page 3"/>
          <p:cNvSpPr>
            <a:spLocks noGrp="1"/>
          </p:cNvSpPr>
          <p:nvPr>
            <p:ph type="ftr" sz="quarter" idx="2"/>
          </p:nvPr>
        </p:nvSpPr>
        <p:spPr>
          <a:xfrm>
            <a:off x="1" y="6513910"/>
            <a:ext cx="4309799" cy="342900"/>
          </a:xfrm>
          <a:prstGeom prst="rect">
            <a:avLst/>
          </a:prstGeom>
        </p:spPr>
        <p:txBody>
          <a:bodyPr vert="horz" lIns="96013" tIns="48006" rIns="96013" bIns="48006" rtlCol="0" anchor="b"/>
          <a:lstStyle>
            <a:lvl1pPr algn="l" fontAlgn="auto">
              <a:spcBef>
                <a:spcPts val="0"/>
              </a:spcBef>
              <a:spcAft>
                <a:spcPts val="0"/>
              </a:spcAft>
              <a:defRPr sz="1300">
                <a:latin typeface="+mn-lt"/>
              </a:defRPr>
            </a:lvl1pPr>
          </a:lstStyle>
          <a:p>
            <a:pPr>
              <a:defRPr/>
            </a:pPr>
            <a:r>
              <a:rPr lang="en-US" smtClean="0"/>
              <a:t>Project supported by a grant from Norway</a:t>
            </a:r>
            <a:endParaRPr lang="fr-FR"/>
          </a:p>
        </p:txBody>
      </p:sp>
      <p:sp>
        <p:nvSpPr>
          <p:cNvPr id="5" name="Espace réservé du numéro de diapositive 4"/>
          <p:cNvSpPr>
            <a:spLocks noGrp="1"/>
          </p:cNvSpPr>
          <p:nvPr>
            <p:ph type="sldNum" sz="quarter" idx="3"/>
          </p:nvPr>
        </p:nvSpPr>
        <p:spPr>
          <a:xfrm>
            <a:off x="5633587" y="6513910"/>
            <a:ext cx="4309799" cy="342900"/>
          </a:xfrm>
          <a:prstGeom prst="rect">
            <a:avLst/>
          </a:prstGeom>
        </p:spPr>
        <p:txBody>
          <a:bodyPr vert="horz" lIns="96013" tIns="48006" rIns="96013" bIns="48006" rtlCol="0" anchor="b"/>
          <a:lstStyle>
            <a:lvl1pPr algn="r" fontAlgn="auto">
              <a:spcBef>
                <a:spcPts val="0"/>
              </a:spcBef>
              <a:spcAft>
                <a:spcPts val="0"/>
              </a:spcAft>
              <a:defRPr sz="1300" smtClean="0">
                <a:latin typeface="+mn-lt"/>
              </a:defRPr>
            </a:lvl1pPr>
          </a:lstStyle>
          <a:p>
            <a:pPr>
              <a:defRPr/>
            </a:pPr>
            <a:fld id="{06093A3F-884E-4302-BBA2-242AABBE1593}" type="slidenum">
              <a:rPr lang="fr-FR"/>
              <a:pPr>
                <a:defRPr/>
              </a:pPr>
              <a:t>‹#›</a:t>
            </a:fld>
            <a:endParaRPr lang="fr-FR"/>
          </a:p>
        </p:txBody>
      </p:sp>
    </p:spTree>
    <p:extLst>
      <p:ext uri="{BB962C8B-B14F-4D97-AF65-F5344CB8AC3E}">
        <p14:creationId xmlns="" xmlns:p14="http://schemas.microsoft.com/office/powerpoint/2010/main" val="29632952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9799" cy="342900"/>
          </a:xfrm>
          <a:prstGeom prst="rect">
            <a:avLst/>
          </a:prstGeom>
        </p:spPr>
        <p:txBody>
          <a:bodyPr vert="horz" lIns="96013" tIns="48006" rIns="96013" bIns="48006" rtlCol="0"/>
          <a:lstStyle>
            <a:lvl1pPr algn="l" fontAlgn="auto">
              <a:spcBef>
                <a:spcPts val="0"/>
              </a:spcBef>
              <a:spcAft>
                <a:spcPts val="0"/>
              </a:spcAft>
              <a:defRPr sz="1300">
                <a:latin typeface="+mn-lt"/>
              </a:defRPr>
            </a:lvl1pPr>
          </a:lstStyle>
          <a:p>
            <a:pPr>
              <a:defRPr/>
            </a:pPr>
            <a:endParaRPr lang="fr-FR"/>
          </a:p>
        </p:txBody>
      </p:sp>
      <p:sp>
        <p:nvSpPr>
          <p:cNvPr id="3" name="Espace réservé de la date 2"/>
          <p:cNvSpPr>
            <a:spLocks noGrp="1"/>
          </p:cNvSpPr>
          <p:nvPr>
            <p:ph type="dt" idx="1"/>
          </p:nvPr>
        </p:nvSpPr>
        <p:spPr>
          <a:xfrm>
            <a:off x="5633587" y="0"/>
            <a:ext cx="4309799" cy="342900"/>
          </a:xfrm>
          <a:prstGeom prst="rect">
            <a:avLst/>
          </a:prstGeom>
        </p:spPr>
        <p:txBody>
          <a:bodyPr vert="horz" lIns="96013" tIns="48006" rIns="96013" bIns="48006" rtlCol="0"/>
          <a:lstStyle>
            <a:lvl1pPr algn="r" fontAlgn="auto">
              <a:spcBef>
                <a:spcPts val="0"/>
              </a:spcBef>
              <a:spcAft>
                <a:spcPts val="0"/>
              </a:spcAft>
              <a:defRPr sz="1300" smtClean="0">
                <a:latin typeface="+mn-lt"/>
              </a:defRPr>
            </a:lvl1pPr>
          </a:lstStyle>
          <a:p>
            <a:pPr>
              <a:defRPr/>
            </a:pPr>
            <a:fld id="{31E3A332-C4DD-40A5-9E5C-3BB6C2AFD4CC}" type="datetimeFigureOut">
              <a:rPr lang="fr-FR"/>
              <a:pPr>
                <a:defRPr/>
              </a:pPr>
              <a:t>22/04/2015</a:t>
            </a:fld>
            <a:endParaRPr lang="fr-FR"/>
          </a:p>
        </p:txBody>
      </p:sp>
      <p:sp>
        <p:nvSpPr>
          <p:cNvPr id="4" name="Espace réservé de l'image des diapositives 3"/>
          <p:cNvSpPr>
            <a:spLocks noGrp="1" noRot="1" noChangeAspect="1"/>
          </p:cNvSpPr>
          <p:nvPr>
            <p:ph type="sldImg" idx="2"/>
          </p:nvPr>
        </p:nvSpPr>
        <p:spPr>
          <a:xfrm>
            <a:off x="3116263" y="514350"/>
            <a:ext cx="3713162" cy="2571750"/>
          </a:xfrm>
          <a:prstGeom prst="rect">
            <a:avLst/>
          </a:prstGeom>
          <a:noFill/>
          <a:ln w="12700">
            <a:solidFill>
              <a:prstClr val="black"/>
            </a:solidFill>
          </a:ln>
        </p:spPr>
        <p:txBody>
          <a:bodyPr vert="horz" lIns="96013" tIns="48006" rIns="96013" bIns="48006" rtlCol="0" anchor="ctr"/>
          <a:lstStyle/>
          <a:p>
            <a:pPr lvl="0"/>
            <a:endParaRPr lang="fr-FR" noProof="0"/>
          </a:p>
        </p:txBody>
      </p:sp>
      <p:sp>
        <p:nvSpPr>
          <p:cNvPr id="5" name="Espace réservé des commentaires 4"/>
          <p:cNvSpPr>
            <a:spLocks noGrp="1"/>
          </p:cNvSpPr>
          <p:nvPr>
            <p:ph type="body" sz="quarter" idx="3"/>
          </p:nvPr>
        </p:nvSpPr>
        <p:spPr>
          <a:xfrm>
            <a:off x="994570" y="3257550"/>
            <a:ext cx="7956550" cy="3086100"/>
          </a:xfrm>
          <a:prstGeom prst="rect">
            <a:avLst/>
          </a:prstGeom>
        </p:spPr>
        <p:txBody>
          <a:bodyPr vert="horz" lIns="96013" tIns="48006" rIns="96013" bIns="48006"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1" y="6513910"/>
            <a:ext cx="4309799" cy="342900"/>
          </a:xfrm>
          <a:prstGeom prst="rect">
            <a:avLst/>
          </a:prstGeom>
        </p:spPr>
        <p:txBody>
          <a:bodyPr vert="horz" lIns="96013" tIns="48006" rIns="96013" bIns="48006" rtlCol="0" anchor="b"/>
          <a:lstStyle>
            <a:lvl1pPr algn="l" fontAlgn="auto">
              <a:spcBef>
                <a:spcPts val="0"/>
              </a:spcBef>
              <a:spcAft>
                <a:spcPts val="0"/>
              </a:spcAft>
              <a:defRPr sz="1300">
                <a:latin typeface="+mn-lt"/>
              </a:defRPr>
            </a:lvl1pPr>
          </a:lstStyle>
          <a:p>
            <a:pPr>
              <a:defRPr/>
            </a:pPr>
            <a:r>
              <a:rPr lang="en-US" smtClean="0"/>
              <a:t>Project supported by a grant from Norway</a:t>
            </a:r>
            <a:endParaRPr lang="fr-FR"/>
          </a:p>
        </p:txBody>
      </p:sp>
      <p:sp>
        <p:nvSpPr>
          <p:cNvPr id="7" name="Espace réservé du numéro de diapositive 6"/>
          <p:cNvSpPr>
            <a:spLocks noGrp="1"/>
          </p:cNvSpPr>
          <p:nvPr>
            <p:ph type="sldNum" sz="quarter" idx="5"/>
          </p:nvPr>
        </p:nvSpPr>
        <p:spPr>
          <a:xfrm>
            <a:off x="5633587" y="6513910"/>
            <a:ext cx="4309799" cy="342900"/>
          </a:xfrm>
          <a:prstGeom prst="rect">
            <a:avLst/>
          </a:prstGeom>
        </p:spPr>
        <p:txBody>
          <a:bodyPr vert="horz" lIns="96013" tIns="48006" rIns="96013" bIns="48006" rtlCol="0" anchor="b"/>
          <a:lstStyle>
            <a:lvl1pPr algn="r" fontAlgn="auto">
              <a:spcBef>
                <a:spcPts val="0"/>
              </a:spcBef>
              <a:spcAft>
                <a:spcPts val="0"/>
              </a:spcAft>
              <a:defRPr sz="1300" smtClean="0">
                <a:latin typeface="+mn-lt"/>
              </a:defRPr>
            </a:lvl1pPr>
          </a:lstStyle>
          <a:p>
            <a:pPr>
              <a:defRPr/>
            </a:pPr>
            <a:fld id="{C7BCEB2A-038C-4EFF-BE92-5E0974619DDE}" type="slidenum">
              <a:rPr lang="fr-FR"/>
              <a:pPr>
                <a:defRPr/>
              </a:pPr>
              <a:t>‹#›</a:t>
            </a:fld>
            <a:endParaRPr lang="fr-FR"/>
          </a:p>
        </p:txBody>
      </p:sp>
    </p:spTree>
    <p:extLst>
      <p:ext uri="{BB962C8B-B14F-4D97-AF65-F5344CB8AC3E}">
        <p14:creationId xmlns="" xmlns:p14="http://schemas.microsoft.com/office/powerpoint/2010/main" val="2168091896"/>
      </p:ext>
    </p:extLst>
  </p:cSld>
  <p:clrMap bg1="lt1" tx1="dk1" bg2="lt2" tx2="dk2" accent1="accent1" accent2="accent2" accent3="accent3" accent4="accent4" accent5="accent5" accent6="accent6" hlink="hlink" folHlink="folHlink"/>
  <p:hf hd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bunntekst 3"/>
          <p:cNvSpPr>
            <a:spLocks noGrp="1"/>
          </p:cNvSpPr>
          <p:nvPr>
            <p:ph type="ftr" sz="quarter" idx="10"/>
          </p:nvPr>
        </p:nvSpPr>
        <p:spPr/>
        <p:txBody>
          <a:bodyPr/>
          <a:lstStyle/>
          <a:p>
            <a:pPr>
              <a:defRPr/>
            </a:pPr>
            <a:r>
              <a:rPr lang="en-US" smtClean="0"/>
              <a:t>Project supported by a grant from Norway</a:t>
            </a:r>
            <a:endParaRPr lang="fr-FR"/>
          </a:p>
        </p:txBody>
      </p:sp>
      <p:sp>
        <p:nvSpPr>
          <p:cNvPr id="5" name="Plassholder for lysbildenummer 4"/>
          <p:cNvSpPr>
            <a:spLocks noGrp="1"/>
          </p:cNvSpPr>
          <p:nvPr>
            <p:ph type="sldNum" sz="quarter" idx="11"/>
          </p:nvPr>
        </p:nvSpPr>
        <p:spPr/>
        <p:txBody>
          <a:bodyPr/>
          <a:lstStyle/>
          <a:p>
            <a:pPr>
              <a:defRPr/>
            </a:pPr>
            <a:fld id="{C7BCEB2A-038C-4EFF-BE92-5E0974619DDE}" type="slidenum">
              <a:rPr lang="fr-FR" smtClean="0"/>
              <a:pPr>
                <a:defRPr/>
              </a:pPr>
              <a:t>1</a:t>
            </a:fld>
            <a:endParaRPr lang="fr-FR"/>
          </a:p>
        </p:txBody>
      </p:sp>
    </p:spTree>
    <p:extLst>
      <p:ext uri="{BB962C8B-B14F-4D97-AF65-F5344CB8AC3E}">
        <p14:creationId xmlns="" xmlns:p14="http://schemas.microsoft.com/office/powerpoint/2010/main" val="12748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bunntekst 3"/>
          <p:cNvSpPr>
            <a:spLocks noGrp="1"/>
          </p:cNvSpPr>
          <p:nvPr>
            <p:ph type="ftr" sz="quarter" idx="10"/>
          </p:nvPr>
        </p:nvSpPr>
        <p:spPr/>
        <p:txBody>
          <a:bodyPr/>
          <a:lstStyle/>
          <a:p>
            <a:pPr>
              <a:defRPr/>
            </a:pPr>
            <a:r>
              <a:rPr lang="en-US" smtClean="0"/>
              <a:t>Project supported by a grant from Norway</a:t>
            </a:r>
            <a:endParaRPr lang="fr-FR"/>
          </a:p>
        </p:txBody>
      </p:sp>
      <p:sp>
        <p:nvSpPr>
          <p:cNvPr id="5" name="Plassholder for lysbildenummer 4"/>
          <p:cNvSpPr>
            <a:spLocks noGrp="1"/>
          </p:cNvSpPr>
          <p:nvPr>
            <p:ph type="sldNum" sz="quarter" idx="11"/>
          </p:nvPr>
        </p:nvSpPr>
        <p:spPr/>
        <p:txBody>
          <a:bodyPr/>
          <a:lstStyle/>
          <a:p>
            <a:pPr>
              <a:defRPr/>
            </a:pPr>
            <a:fld id="{C7BCEB2A-038C-4EFF-BE92-5E0974619DDE}" type="slidenum">
              <a:rPr lang="fr-FR" smtClean="0"/>
              <a:pPr>
                <a:defRPr/>
              </a:pPr>
              <a:t>4</a:t>
            </a:fld>
            <a:endParaRPr lang="fr-FR"/>
          </a:p>
        </p:txBody>
      </p:sp>
    </p:spTree>
    <p:extLst>
      <p:ext uri="{BB962C8B-B14F-4D97-AF65-F5344CB8AC3E}">
        <p14:creationId xmlns="" xmlns:p14="http://schemas.microsoft.com/office/powerpoint/2010/main" val="3442114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bunntekst 3"/>
          <p:cNvSpPr>
            <a:spLocks noGrp="1"/>
          </p:cNvSpPr>
          <p:nvPr>
            <p:ph type="ftr" sz="quarter" idx="10"/>
          </p:nvPr>
        </p:nvSpPr>
        <p:spPr/>
        <p:txBody>
          <a:bodyPr/>
          <a:lstStyle/>
          <a:p>
            <a:pPr>
              <a:defRPr/>
            </a:pPr>
            <a:r>
              <a:rPr lang="en-US" smtClean="0"/>
              <a:t>Project supported by a grant from Norway</a:t>
            </a:r>
            <a:endParaRPr lang="fr-FR"/>
          </a:p>
        </p:txBody>
      </p:sp>
      <p:sp>
        <p:nvSpPr>
          <p:cNvPr id="5" name="Plassholder for lysbildenummer 4"/>
          <p:cNvSpPr>
            <a:spLocks noGrp="1"/>
          </p:cNvSpPr>
          <p:nvPr>
            <p:ph type="sldNum" sz="quarter" idx="11"/>
          </p:nvPr>
        </p:nvSpPr>
        <p:spPr/>
        <p:txBody>
          <a:bodyPr/>
          <a:lstStyle/>
          <a:p>
            <a:pPr>
              <a:defRPr/>
            </a:pPr>
            <a:fld id="{C7BCEB2A-038C-4EFF-BE92-5E0974619DDE}" type="slidenum">
              <a:rPr lang="fr-FR" smtClean="0"/>
              <a:pPr>
                <a:defRPr/>
              </a:pPr>
              <a:t>10</a:t>
            </a:fld>
            <a:endParaRPr lang="fr-FR"/>
          </a:p>
        </p:txBody>
      </p:sp>
    </p:spTree>
    <p:extLst>
      <p:ext uri="{BB962C8B-B14F-4D97-AF65-F5344CB8AC3E}">
        <p14:creationId xmlns="" xmlns:p14="http://schemas.microsoft.com/office/powerpoint/2010/main" val="328679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p:txBody>
      </p:sp>
      <p:sp>
        <p:nvSpPr>
          <p:cNvPr id="4" name="Plassholder for bunntekst 3"/>
          <p:cNvSpPr>
            <a:spLocks noGrp="1"/>
          </p:cNvSpPr>
          <p:nvPr>
            <p:ph type="ftr" sz="quarter" idx="10"/>
          </p:nvPr>
        </p:nvSpPr>
        <p:spPr/>
        <p:txBody>
          <a:bodyPr/>
          <a:lstStyle/>
          <a:p>
            <a:pPr>
              <a:defRPr/>
            </a:pPr>
            <a:r>
              <a:rPr lang="en-US" smtClean="0"/>
              <a:t>Project supported by a grant from Norway</a:t>
            </a:r>
            <a:endParaRPr lang="fr-FR"/>
          </a:p>
        </p:txBody>
      </p:sp>
      <p:sp>
        <p:nvSpPr>
          <p:cNvPr id="5" name="Plassholder for lysbildenummer 4"/>
          <p:cNvSpPr>
            <a:spLocks noGrp="1"/>
          </p:cNvSpPr>
          <p:nvPr>
            <p:ph type="sldNum" sz="quarter" idx="11"/>
          </p:nvPr>
        </p:nvSpPr>
        <p:spPr/>
        <p:txBody>
          <a:bodyPr/>
          <a:lstStyle/>
          <a:p>
            <a:pPr>
              <a:defRPr/>
            </a:pPr>
            <a:fld id="{C7BCEB2A-038C-4EFF-BE92-5E0974619DDE}" type="slidenum">
              <a:rPr lang="fr-FR" smtClean="0"/>
              <a:pPr>
                <a:defRPr/>
              </a:pPr>
              <a:t>13</a:t>
            </a:fld>
            <a:endParaRPr lang="fr-FR"/>
          </a:p>
        </p:txBody>
      </p:sp>
    </p:spTree>
    <p:extLst>
      <p:ext uri="{BB962C8B-B14F-4D97-AF65-F5344CB8AC3E}">
        <p14:creationId xmlns="" xmlns:p14="http://schemas.microsoft.com/office/powerpoint/2010/main" val="2998528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7"/>
            <a:ext cx="8420100" cy="1470025"/>
          </a:xfrm>
          <a:prstGeom prst="rect">
            <a:avLst/>
          </a:prstGeom>
        </p:spPr>
        <p:txBody>
          <a:bodyPr/>
          <a:lstStyle/>
          <a:p>
            <a:r>
              <a:rPr lang="fr-FR" smtClean="0"/>
              <a:t>Cliquez et modifiez le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5" name="Espace réservé du pied de page 4"/>
          <p:cNvSpPr>
            <a:spLocks noGrp="1"/>
          </p:cNvSpPr>
          <p:nvPr>
            <p:ph type="ftr" sz="quarter" idx="11"/>
          </p:nvPr>
        </p:nvSpPr>
        <p:spPr>
          <a:xfrm>
            <a:off x="1485900" y="6356352"/>
            <a:ext cx="7014830" cy="365125"/>
          </a:xfrm>
          <a:prstGeom prst="rect">
            <a:avLst/>
          </a:prstGeom>
        </p:spPr>
        <p:txBody>
          <a:bodyPr/>
          <a:lstStyle>
            <a:lvl1pPr fontAlgn="auto">
              <a:spcBef>
                <a:spcPts val="0"/>
              </a:spcBef>
              <a:spcAft>
                <a:spcPts val="0"/>
              </a:spcAft>
              <a:defRPr>
                <a:latin typeface="+mn-lt"/>
              </a:defRPr>
            </a:lvl1pPr>
          </a:lstStyle>
          <a:p>
            <a:pPr algn="ctr">
              <a:defRPr/>
            </a:pPr>
            <a:r>
              <a:rPr lang="en-US" smtClean="0"/>
              <a:t>                          Project supported by a grant from Norway </a:t>
            </a:r>
            <a:endParaRPr lang="fr-FR" sz="1500" i="1" dirty="0">
              <a:latin typeface="Verdana"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1.wdp"/><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Image 4"/>
          <p:cNvPicPr>
            <a:picLocks noChangeAspect="1"/>
          </p:cNvPicPr>
          <p:nvPr userDrawn="1"/>
        </p:nvPicPr>
        <p:blipFill>
          <a:blip r:embed="rId3"/>
          <a:stretch>
            <a:fillRect/>
          </a:stretch>
        </p:blipFill>
        <p:spPr>
          <a:xfrm>
            <a:off x="0" y="86265"/>
            <a:ext cx="9906000" cy="6466935"/>
          </a:xfrm>
          <a:prstGeom prst="rect">
            <a:avLst/>
          </a:prstGeom>
        </p:spPr>
      </p:pic>
      <p:pic>
        <p:nvPicPr>
          <p:cNvPr id="14" name="Image 4"/>
          <p:cNvPicPr>
            <a:picLocks noChangeAspect="1"/>
          </p:cNvPicPr>
          <p:nvPr userDrawn="1"/>
        </p:nvPicPr>
        <p:blipFill>
          <a:blip r:embed="rId4">
            <a:lum bright="70000" contrast="-70000"/>
          </a:blip>
          <a:stretch>
            <a:fillRect/>
          </a:stretch>
        </p:blipFill>
        <p:spPr>
          <a:xfrm>
            <a:off x="1" y="178863"/>
            <a:ext cx="9905999" cy="1557448"/>
          </a:xfrm>
          <a:prstGeom prst="rect">
            <a:avLst/>
          </a:prstGeom>
          <a:ln>
            <a:noFill/>
          </a:ln>
          <a:effectLst>
            <a:softEdge rad="112500"/>
          </a:effectLst>
        </p:spPr>
      </p:pic>
      <p:pic>
        <p:nvPicPr>
          <p:cNvPr id="2" name="Picture 2" descr="Norwegian Courts Administration"/>
          <p:cNvPicPr>
            <a:picLocks noChangeAspect="1" noChangeArrowheads="1"/>
          </p:cNvPicPr>
          <p:nvPr userDrawn="1"/>
        </p:nvPicPr>
        <p:blipFill>
          <a:blip r:embed="rId5">
            <a:extLst>
              <a:ext uri="{28A0092B-C50C-407E-A947-70E740481C1C}">
                <a14:useLocalDpi xmlns="" xmlns:a14="http://schemas.microsoft.com/office/drawing/2010/main" val="0"/>
              </a:ext>
            </a:extLst>
          </a:blip>
          <a:srcRect/>
          <a:stretch>
            <a:fillRect/>
          </a:stretch>
        </p:blipFill>
        <p:spPr bwMode="auto">
          <a:xfrm>
            <a:off x="2680679" y="459395"/>
            <a:ext cx="1953479" cy="7708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6" name="Picture 2" descr="SiglaCSM_RGB"/>
          <p:cNvPicPr>
            <a:picLocks noChangeAspect="1" noChangeArrowheads="1"/>
          </p:cNvPicPr>
          <p:nvPr userDrawn="1"/>
        </p:nvPicPr>
        <p:blipFill>
          <a:blip r:embed="rId6">
            <a:extLst>
              <a:ext uri="{28A0092B-C50C-407E-A947-70E740481C1C}">
                <a14:useLocalDpi xmlns="" xmlns:a14="http://schemas.microsoft.com/office/drawing/2010/main" val="0"/>
              </a:ext>
            </a:extLst>
          </a:blip>
          <a:srcRect/>
          <a:stretch>
            <a:fillRect/>
          </a:stretch>
        </p:blipFill>
        <p:spPr bwMode="auto">
          <a:xfrm>
            <a:off x="1022773" y="505325"/>
            <a:ext cx="930392" cy="7249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6"/>
          <p:cNvPicPr>
            <a:picLocks noChangeAspect="1" noChangeArrowheads="1"/>
          </p:cNvPicPr>
          <p:nvPr userDrawn="1"/>
        </p:nvPicPr>
        <p:blipFill>
          <a:blip r:embed="rId7">
            <a:extLst>
              <a:ext uri="{28A0092B-C50C-407E-A947-70E740481C1C}">
                <a14:useLocalDpi xmlns="" xmlns:a14="http://schemas.microsoft.com/office/drawing/2010/main" val="0"/>
              </a:ext>
            </a:extLst>
          </a:blip>
          <a:srcRect/>
          <a:stretch>
            <a:fillRect/>
          </a:stretch>
        </p:blipFill>
        <p:spPr bwMode="auto">
          <a:xfrm>
            <a:off x="4719809" y="556522"/>
            <a:ext cx="887358" cy="6225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3" descr="ee7b1fc6-055b-490b-a59b-a65969e440a2?t=1371222819000?t=1371222819000"/>
          <p:cNvPicPr>
            <a:picLocks noChangeAspect="1" noChangeArrowheads="1"/>
          </p:cNvPicPr>
          <p:nvPr userDrawn="1"/>
        </p:nvPicPr>
        <p:blipFill>
          <a:blip r:embed="rId8">
            <a:extLst>
              <a:ext uri="{28A0092B-C50C-407E-A947-70E740481C1C}">
                <a14:useLocalDpi xmlns="" xmlns:a14="http://schemas.microsoft.com/office/drawing/2010/main" val="0"/>
              </a:ext>
            </a:extLst>
          </a:blip>
          <a:srcRect/>
          <a:stretch>
            <a:fillRect/>
          </a:stretch>
        </p:blipFill>
        <p:spPr bwMode="auto">
          <a:xfrm>
            <a:off x="1811568" y="493599"/>
            <a:ext cx="1001362" cy="7366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userDrawn="1"/>
        </p:nvPicPr>
        <p:blipFill>
          <a:blip r:embed="rId9">
            <a:extLst>
              <a:ext uri="{28A0092B-C50C-407E-A947-70E740481C1C}">
                <a14:useLocalDpi xmlns="" xmlns:a14="http://schemas.microsoft.com/office/drawing/2010/main" val="0"/>
              </a:ext>
            </a:extLst>
          </a:blip>
          <a:srcRect/>
          <a:stretch>
            <a:fillRect/>
          </a:stretch>
        </p:blipFill>
        <p:spPr bwMode="auto">
          <a:xfrm>
            <a:off x="5662026" y="591083"/>
            <a:ext cx="898694" cy="6099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9" descr="Sigla MJ v12"/>
          <p:cNvPicPr>
            <a:picLocks noGrp="1" noChangeAspect="1" noChangeArrowheads="1"/>
          </p:cNvPicPr>
          <p:nvPr userDrawn="1"/>
        </p:nvPicPr>
        <p:blipFill>
          <a:blip r:embed="rId10" cstate="print"/>
          <a:srcRect/>
          <a:stretch>
            <a:fillRect/>
          </a:stretch>
        </p:blipFill>
        <p:spPr bwMode="auto">
          <a:xfrm>
            <a:off x="198531" y="505324"/>
            <a:ext cx="824242" cy="681969"/>
          </a:xfrm>
          <a:prstGeom prst="rect">
            <a:avLst/>
          </a:prstGeom>
          <a:noFill/>
          <a:ln w="9525">
            <a:noFill/>
            <a:miter lim="800000"/>
            <a:headEnd/>
            <a:tailEnd/>
          </a:ln>
        </p:spPr>
      </p:pic>
      <p:pic>
        <p:nvPicPr>
          <p:cNvPr id="15" name="Picture 14" descr="C:\Users\marius.tudor\Documents\SERVICIUL PROGRAME\ACORD NORVEGIA\VIZIBILITATE\Norway+Grants+-+JPG.jpg"/>
          <p:cNvPicPr>
            <a:picLocks noChangeAspect="1" noChangeArrowheads="1"/>
          </p:cNvPicPr>
          <p:nvPr userDrawn="1"/>
        </p:nvPicPr>
        <p:blipFill>
          <a:blip r:embed="rId11">
            <a:extLst>
              <a:ext uri="{28A0092B-C50C-407E-A947-70E740481C1C}">
                <a14:useLocalDpi xmlns="" xmlns:a14="http://schemas.microsoft.com/office/drawing/2010/main" val="0"/>
              </a:ext>
            </a:extLst>
          </a:blip>
          <a:srcRect/>
          <a:stretch>
            <a:fillRect/>
          </a:stretch>
        </p:blipFill>
        <p:spPr bwMode="auto">
          <a:xfrm>
            <a:off x="7705889" y="291521"/>
            <a:ext cx="1443144" cy="1332133"/>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11"/>
          <p:cNvPicPr>
            <a:picLocks noChangeAspect="1"/>
          </p:cNvPicPr>
          <p:nvPr userDrawn="1"/>
        </p:nvPicPr>
        <p:blipFill>
          <a:blip r:embed="rId12" cstate="print">
            <a:clrChange>
              <a:clrFrom>
                <a:srgbClr val="FFFFFF"/>
              </a:clrFrom>
              <a:clrTo>
                <a:srgbClr val="FFFFFF">
                  <a:alpha val="0"/>
                </a:srgbClr>
              </a:clrTo>
            </a:clrChange>
            <a:extLst>
              <a:ext uri="{BEBA8EAE-BF5A-486C-A8C5-ECC9F3942E4B}">
                <a14:imgProps xmlns="" xmlns:a14="http://schemas.microsoft.com/office/drawing/2010/main">
                  <a14:imgLayer r:embed="rId13">
                    <a14:imgEffect>
                      <a14:brightnessContrast bright="9000"/>
                    </a14:imgEffect>
                  </a14:imgLayer>
                </a14:imgProps>
              </a:ext>
              <a:ext uri="{28A0092B-C50C-407E-A947-70E740481C1C}">
                <a14:useLocalDpi xmlns="" xmlns:a14="http://schemas.microsoft.com/office/drawing/2010/main" val="0"/>
              </a:ext>
            </a:extLst>
          </a:blip>
          <a:stretch>
            <a:fillRect/>
          </a:stretch>
        </p:blipFill>
        <p:spPr>
          <a:xfrm>
            <a:off x="6177233" y="368263"/>
            <a:ext cx="3644661" cy="129313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85" r:id="rId1"/>
  </p:sldLayoutIdLst>
  <p:hf hd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ver.huitfeldt@domstol.n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Socrate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en.wikipedia.org/wiki/Aristotl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Equality_of_outcom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log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en.wikipedia.org/wiki/Rule_utilitarianism" TargetMode="External"/><Relationship Id="rId4" Type="http://schemas.openxmlformats.org/officeDocument/2006/relationships/hyperlink" Target="http://en.wikipedia.org/wiki/Consequentialism"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diffen.com/difference/Principal_vs_Principle" TargetMode="External"/><Relationship Id="rId2" Type="http://schemas.openxmlformats.org/officeDocument/2006/relationships/hyperlink" Target="http://www.diffen.com/difference/Their_vs_Ther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Profession"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Profess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45527" y="1684421"/>
            <a:ext cx="10026316" cy="5374105"/>
          </a:xfrm>
        </p:spPr>
        <p:txBody>
          <a:bodyPr/>
          <a:lstStyle/>
          <a:p>
            <a:r>
              <a:rPr lang="en-US" dirty="0" smtClean="0"/>
              <a:t/>
            </a:r>
            <a:br>
              <a:rPr lang="en-US" dirty="0" smtClean="0"/>
            </a:br>
            <a:endParaRPr lang="en-US" dirty="0"/>
          </a:p>
        </p:txBody>
      </p:sp>
      <p:sp>
        <p:nvSpPr>
          <p:cNvPr id="4" name="Subtitle 3"/>
          <p:cNvSpPr>
            <a:spLocks noGrp="1"/>
          </p:cNvSpPr>
          <p:nvPr>
            <p:ph type="subTitle" idx="1"/>
          </p:nvPr>
        </p:nvSpPr>
        <p:spPr>
          <a:xfrm>
            <a:off x="1074821" y="1684421"/>
            <a:ext cx="8420100" cy="1752600"/>
          </a:xfrm>
        </p:spPr>
        <p:txBody>
          <a:bodyPr/>
          <a:lstStyle/>
          <a:p>
            <a:endParaRPr lang="nb-NO" b="1" dirty="0" smtClean="0"/>
          </a:p>
          <a:p>
            <a:endParaRPr lang="nb-NO" b="1" dirty="0" smtClean="0"/>
          </a:p>
          <a:p>
            <a:endParaRPr lang="nb-NO" b="1" dirty="0" smtClean="0"/>
          </a:p>
          <a:p>
            <a:endParaRPr lang="nb-NO" b="1" dirty="0"/>
          </a:p>
          <a:p>
            <a:endParaRPr lang="ro-RO" b="1" dirty="0"/>
          </a:p>
        </p:txBody>
      </p:sp>
      <p:sp>
        <p:nvSpPr>
          <p:cNvPr id="8" name="Rektangel 7"/>
          <p:cNvSpPr/>
          <p:nvPr/>
        </p:nvSpPr>
        <p:spPr>
          <a:xfrm>
            <a:off x="-1" y="2177427"/>
            <a:ext cx="9793705" cy="5016758"/>
          </a:xfrm>
          <a:prstGeom prst="rect">
            <a:avLst/>
          </a:prstGeom>
        </p:spPr>
        <p:txBody>
          <a:bodyPr wrap="square">
            <a:spAutoFit/>
          </a:bodyPr>
          <a:lstStyle/>
          <a:p>
            <a:pPr algn="ctr"/>
            <a:r>
              <a:rPr lang="en-US" sz="3600" b="1" dirty="0" smtClean="0">
                <a:solidFill>
                  <a:schemeClr val="tx2"/>
                </a:solidFill>
              </a:rPr>
              <a:t>“</a:t>
            </a:r>
            <a:r>
              <a:rPr lang="en-GB" sz="3600" b="1" i="1" dirty="0" smtClean="0">
                <a:solidFill>
                  <a:schemeClr val="tx2"/>
                </a:solidFill>
              </a:rPr>
              <a:t>Con</a:t>
            </a:r>
            <a:r>
              <a:rPr lang="ro-RO" sz="3600" b="1" i="1" dirty="0" smtClean="0">
                <a:solidFill>
                  <a:schemeClr val="tx2"/>
                </a:solidFill>
              </a:rPr>
              <a:t>solidarea sistemului judiciar din România de a face față noilor provocări legislative și instituționale</a:t>
            </a:r>
            <a:r>
              <a:rPr lang="en-GB" sz="3600" b="1" i="1" dirty="0" smtClean="0">
                <a:solidFill>
                  <a:schemeClr val="tx2"/>
                </a:solidFill>
              </a:rPr>
              <a:t>”</a:t>
            </a:r>
            <a:endParaRPr lang="nb-NO" sz="3600" dirty="0">
              <a:solidFill>
                <a:schemeClr val="tx2"/>
              </a:solidFill>
            </a:endParaRPr>
          </a:p>
          <a:p>
            <a:pPr algn="ctr"/>
            <a:r>
              <a:rPr lang="en-GB" b="1" dirty="0">
                <a:solidFill>
                  <a:schemeClr val="tx2"/>
                </a:solidFill>
              </a:rPr>
              <a:t> </a:t>
            </a:r>
            <a:endParaRPr lang="nb-NO" dirty="0">
              <a:solidFill>
                <a:schemeClr val="tx2"/>
              </a:solidFill>
            </a:endParaRPr>
          </a:p>
          <a:p>
            <a:pPr algn="ctr"/>
            <a:r>
              <a:rPr lang="en-GB" sz="2000" b="1" dirty="0">
                <a:solidFill>
                  <a:schemeClr val="tx2"/>
                </a:solidFill>
              </a:rPr>
              <a:t>Seminar </a:t>
            </a:r>
            <a:r>
              <a:rPr lang="ro-RO" sz="2000" b="1" dirty="0" smtClean="0">
                <a:solidFill>
                  <a:schemeClr val="tx2"/>
                </a:solidFill>
              </a:rPr>
              <a:t>pentru </a:t>
            </a:r>
            <a:r>
              <a:rPr lang="en-GB" sz="2000" b="1" dirty="0" smtClean="0">
                <a:solidFill>
                  <a:schemeClr val="tx2"/>
                </a:solidFill>
              </a:rPr>
              <a:t>“</a:t>
            </a:r>
            <a:r>
              <a:rPr lang="en-GB" sz="2000" b="1" dirty="0" err="1" smtClean="0">
                <a:solidFill>
                  <a:schemeClr val="tx2"/>
                </a:solidFill>
              </a:rPr>
              <a:t>Grefieri</a:t>
            </a:r>
            <a:r>
              <a:rPr lang="en-GB" sz="2000" b="1" dirty="0" smtClean="0">
                <a:solidFill>
                  <a:schemeClr val="tx2"/>
                </a:solidFill>
              </a:rPr>
              <a:t>”</a:t>
            </a:r>
            <a:endParaRPr lang="en-GB" sz="2000" b="1" dirty="0">
              <a:solidFill>
                <a:schemeClr val="tx2"/>
              </a:solidFill>
            </a:endParaRPr>
          </a:p>
          <a:p>
            <a:pPr algn="ctr"/>
            <a:r>
              <a:rPr lang="ro-RO" sz="2000" dirty="0" smtClean="0">
                <a:solidFill>
                  <a:schemeClr val="tx2"/>
                </a:solidFill>
              </a:rPr>
              <a:t>București, </a:t>
            </a:r>
            <a:r>
              <a:rPr lang="en-GB" sz="2000" dirty="0" smtClean="0">
                <a:solidFill>
                  <a:schemeClr val="tx2"/>
                </a:solidFill>
              </a:rPr>
              <a:t>23-24 </a:t>
            </a:r>
            <a:r>
              <a:rPr lang="ro-RO" sz="2000" dirty="0" smtClean="0">
                <a:solidFill>
                  <a:schemeClr val="tx2"/>
                </a:solidFill>
              </a:rPr>
              <a:t>aprilie și </a:t>
            </a:r>
            <a:r>
              <a:rPr lang="en-GB" sz="2000" dirty="0" smtClean="0">
                <a:solidFill>
                  <a:schemeClr val="tx2"/>
                </a:solidFill>
              </a:rPr>
              <a:t>7-8 </a:t>
            </a:r>
            <a:r>
              <a:rPr lang="ro-RO" sz="2000" dirty="0" smtClean="0">
                <a:solidFill>
                  <a:schemeClr val="tx2"/>
                </a:solidFill>
              </a:rPr>
              <a:t>mai </a:t>
            </a:r>
            <a:r>
              <a:rPr lang="en-GB" sz="2000" dirty="0" smtClean="0">
                <a:solidFill>
                  <a:schemeClr val="tx2"/>
                </a:solidFill>
              </a:rPr>
              <a:t>2015</a:t>
            </a:r>
            <a:endParaRPr lang="nb-NO" sz="2000" dirty="0">
              <a:solidFill>
                <a:schemeClr val="tx2"/>
              </a:solidFill>
            </a:endParaRPr>
          </a:p>
          <a:p>
            <a:r>
              <a:rPr lang="en-GB" sz="1200" b="1" dirty="0">
                <a:solidFill>
                  <a:schemeClr val="tx2"/>
                </a:solidFill>
              </a:rPr>
              <a:t> </a:t>
            </a:r>
          </a:p>
          <a:p>
            <a:pPr algn="ctr" defTabSz="422041"/>
            <a:r>
              <a:rPr lang="en-US" sz="2400" b="1" dirty="0" smtClean="0">
                <a:solidFill>
                  <a:schemeClr val="tx2"/>
                </a:solidFill>
              </a:rPr>
              <a:t>“</a:t>
            </a:r>
            <a:r>
              <a:rPr lang="ro-RO" sz="2400" b="1" dirty="0" smtClean="0">
                <a:solidFill>
                  <a:schemeClr val="tx2"/>
                </a:solidFill>
              </a:rPr>
              <a:t>Etică și morală</a:t>
            </a:r>
            <a:r>
              <a:rPr lang="en-US" sz="2400" b="1" dirty="0" smtClean="0">
                <a:solidFill>
                  <a:schemeClr val="tx2"/>
                </a:solidFill>
              </a:rPr>
              <a:t>”</a:t>
            </a:r>
            <a:endParaRPr lang="en-US" sz="2400" b="1" dirty="0">
              <a:solidFill>
                <a:schemeClr val="tx2"/>
              </a:solidFill>
            </a:endParaRPr>
          </a:p>
          <a:p>
            <a:pPr algn="ctr" defTabSz="422041"/>
            <a:endParaRPr lang="en-GB" b="1" dirty="0">
              <a:solidFill>
                <a:srgbClr val="1F497D"/>
              </a:solidFill>
            </a:endParaRPr>
          </a:p>
          <a:p>
            <a:pPr algn="ctr" defTabSz="422041"/>
            <a:r>
              <a:rPr lang="nb-NO" sz="2000" b="1" dirty="0">
                <a:solidFill>
                  <a:srgbClr val="1F497D"/>
                </a:solidFill>
              </a:rPr>
              <a:t>Iver Huitfeldt </a:t>
            </a:r>
          </a:p>
          <a:p>
            <a:pPr algn="ctr" defTabSz="422041"/>
            <a:r>
              <a:rPr lang="ro-RO" sz="2000" b="1" dirty="0" smtClean="0">
                <a:solidFill>
                  <a:srgbClr val="1F497D"/>
                </a:solidFill>
              </a:rPr>
              <a:t>Judecător (pensionat), Curtea de Apel</a:t>
            </a:r>
            <a:endParaRPr lang="nb-NO" sz="2000" b="1" dirty="0" smtClean="0">
              <a:solidFill>
                <a:srgbClr val="1F497D"/>
              </a:solidFill>
            </a:endParaRPr>
          </a:p>
          <a:p>
            <a:pPr algn="ctr" defTabSz="422041"/>
            <a:r>
              <a:rPr lang="nb-NO" sz="2000" b="1" dirty="0" smtClean="0">
                <a:solidFill>
                  <a:schemeClr val="accent1">
                    <a:lumMod val="75000"/>
                  </a:schemeClr>
                </a:solidFill>
                <a:hlinkClick r:id="rId3"/>
              </a:rPr>
              <a:t>iver.huitfeldt@domstol.no</a:t>
            </a:r>
            <a:endParaRPr lang="nb-NO" sz="2000" b="1" dirty="0" smtClean="0">
              <a:solidFill>
                <a:schemeClr val="accent1">
                  <a:lumMod val="75000"/>
                </a:schemeClr>
              </a:solidFill>
            </a:endParaRPr>
          </a:p>
          <a:p>
            <a:pPr algn="ctr" defTabSz="422041"/>
            <a:r>
              <a:rPr lang="nb-NO" sz="2000" b="1" u="sng" dirty="0" smtClean="0">
                <a:solidFill>
                  <a:schemeClr val="accent1">
                    <a:lumMod val="75000"/>
                  </a:schemeClr>
                </a:solidFill>
              </a:rPr>
              <a:t>iver.huitfeldt@gmail.com</a:t>
            </a:r>
          </a:p>
          <a:p>
            <a:pPr algn="ctr" defTabSz="422041"/>
            <a:endParaRPr lang="nb-NO" sz="2000" b="1" dirty="0">
              <a:solidFill>
                <a:srgbClr val="1F497D"/>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p:cNvSpPr>
            <a:spLocks noGrp="1"/>
          </p:cNvSpPr>
          <p:nvPr>
            <p:ph type="subTitle" idx="1"/>
          </p:nvPr>
        </p:nvSpPr>
        <p:spPr>
          <a:xfrm>
            <a:off x="0" y="1705383"/>
            <a:ext cx="9906000" cy="5152617"/>
          </a:xfrm>
        </p:spPr>
        <p:txBody>
          <a:bodyPr>
            <a:normAutofit/>
          </a:bodyPr>
          <a:lstStyle/>
          <a:p>
            <a:r>
              <a:rPr lang="ro-RO" sz="2800" b="1" dirty="0" smtClean="0">
                <a:solidFill>
                  <a:schemeClr val="tx2"/>
                </a:solidFill>
                <a:latin typeface="Arial" charset="0"/>
              </a:rPr>
              <a:t>Etica virtuții</a:t>
            </a:r>
            <a:endParaRPr lang="nb-NO" sz="2800" b="1" dirty="0" smtClean="0">
              <a:solidFill>
                <a:schemeClr val="tx2"/>
              </a:solidFill>
              <a:latin typeface="Arial" charset="0"/>
            </a:endParaRPr>
          </a:p>
          <a:p>
            <a:endParaRPr lang="nb-NO" sz="1200" b="1" dirty="0">
              <a:solidFill>
                <a:schemeClr val="tx2"/>
              </a:solidFill>
            </a:endParaRPr>
          </a:p>
          <a:p>
            <a:pPr algn="l"/>
            <a:r>
              <a:rPr lang="ro-RO" sz="2800" dirty="0" smtClean="0">
                <a:solidFill>
                  <a:schemeClr val="tx2"/>
                </a:solidFill>
              </a:rPr>
              <a:t>Etica virtuții descrie caracterul unui agent moral ca forță motrice a comportamentului etic</a:t>
            </a:r>
            <a:r>
              <a:rPr lang="en-US" sz="2800" dirty="0" smtClean="0">
                <a:solidFill>
                  <a:schemeClr val="tx2"/>
                </a:solidFill>
              </a:rPr>
              <a:t>, </a:t>
            </a:r>
            <a:r>
              <a:rPr lang="ro-RO" sz="2800" dirty="0" smtClean="0">
                <a:solidFill>
                  <a:schemeClr val="tx2"/>
                </a:solidFill>
              </a:rPr>
              <a:t>și este utilizată pentru a descrie etica unor filosofi precum </a:t>
            </a:r>
            <a:r>
              <a:rPr lang="en-US" sz="2800" dirty="0" err="1" smtClean="0">
                <a:solidFill>
                  <a:schemeClr val="tx2"/>
                </a:solidFill>
                <a:hlinkClick r:id="rId3" tooltip="Socrates"/>
              </a:rPr>
              <a:t>Socrate</a:t>
            </a:r>
            <a:r>
              <a:rPr lang="en-US" sz="2800" dirty="0" smtClean="0">
                <a:solidFill>
                  <a:schemeClr val="tx2"/>
                </a:solidFill>
              </a:rPr>
              <a:t>, </a:t>
            </a:r>
            <a:r>
              <a:rPr lang="en-US" sz="2800" dirty="0" err="1" smtClean="0">
                <a:solidFill>
                  <a:schemeClr val="tx2"/>
                </a:solidFill>
                <a:hlinkClick r:id="rId4" tooltip="Aristotle"/>
              </a:rPr>
              <a:t>Aristot</a:t>
            </a:r>
            <a:r>
              <a:rPr lang="ro-RO" sz="2800" dirty="0" smtClean="0">
                <a:solidFill>
                  <a:schemeClr val="tx2"/>
                </a:solidFill>
                <a:hlinkClick r:id="rId4" tooltip="Aristotle"/>
              </a:rPr>
              <a:t>el</a:t>
            </a:r>
            <a:r>
              <a:rPr lang="en-US" sz="2800" dirty="0" smtClean="0">
                <a:solidFill>
                  <a:schemeClr val="tx2"/>
                </a:solidFill>
              </a:rPr>
              <a:t>, </a:t>
            </a:r>
            <a:r>
              <a:rPr lang="ro-RO" sz="2800" dirty="0" smtClean="0">
                <a:solidFill>
                  <a:schemeClr val="tx2"/>
                </a:solidFill>
              </a:rPr>
              <a:t>ș.a. Oamenii fac în mod natural ceea ce este bine</a:t>
            </a:r>
            <a:r>
              <a:rPr lang="en-US" sz="2800" dirty="0" smtClean="0">
                <a:solidFill>
                  <a:schemeClr val="tx2"/>
                </a:solidFill>
              </a:rPr>
              <a:t>, </a:t>
            </a:r>
            <a:r>
              <a:rPr lang="ro-RO" sz="2800" dirty="0" smtClean="0">
                <a:solidFill>
                  <a:schemeClr val="tx2"/>
                </a:solidFill>
              </a:rPr>
              <a:t>dacă știu ce e corect</a:t>
            </a:r>
            <a:r>
              <a:rPr lang="en-US" sz="2800" dirty="0" smtClean="0">
                <a:solidFill>
                  <a:schemeClr val="tx2"/>
                </a:solidFill>
              </a:rPr>
              <a:t>. </a:t>
            </a:r>
            <a:r>
              <a:rPr lang="ro-RO" sz="2800" dirty="0" smtClean="0">
                <a:solidFill>
                  <a:schemeClr val="tx2"/>
                </a:solidFill>
              </a:rPr>
              <a:t>Acțiunile greșite sau răul sunt rezultatul ignoranței</a:t>
            </a:r>
            <a:r>
              <a:rPr lang="en-US" sz="2800" dirty="0" smtClean="0">
                <a:solidFill>
                  <a:schemeClr val="tx2"/>
                </a:solidFill>
              </a:rPr>
              <a:t>. </a:t>
            </a:r>
            <a:r>
              <a:rPr lang="ro-RO" sz="2800" dirty="0" smtClean="0">
                <a:solidFill>
                  <a:schemeClr val="tx2"/>
                </a:solidFill>
              </a:rPr>
              <a:t>Dacă un criminal ar fi cu adevărat conștient de consecințele spirituale și intelectuale ale acțiunilor sale</a:t>
            </a:r>
            <a:r>
              <a:rPr lang="en-US" sz="2800" dirty="0" smtClean="0">
                <a:solidFill>
                  <a:schemeClr val="tx2"/>
                </a:solidFill>
              </a:rPr>
              <a:t>, </a:t>
            </a:r>
            <a:r>
              <a:rPr lang="ro-RO" sz="2800" dirty="0" smtClean="0">
                <a:solidFill>
                  <a:schemeClr val="tx2"/>
                </a:solidFill>
              </a:rPr>
              <a:t>nu ar mai comite, nici măcar nu s-ar mai gândi să comită acele acțiuni</a:t>
            </a:r>
            <a:r>
              <a:rPr lang="en-US" sz="2800" dirty="0" smtClean="0">
                <a:solidFill>
                  <a:schemeClr val="tx2"/>
                </a:solidFill>
              </a:rPr>
              <a:t>. </a:t>
            </a:r>
            <a:r>
              <a:rPr lang="ro-RO" sz="2800" dirty="0" smtClean="0">
                <a:solidFill>
                  <a:schemeClr val="tx2"/>
                </a:solidFill>
              </a:rPr>
              <a:t>Omul cu adevărat înțelept știe ce este corect, face ce este bine, prin urmare, este fericit.</a:t>
            </a:r>
            <a:endParaRPr lang="en-US" sz="2800" dirty="0">
              <a:solidFill>
                <a:schemeClr val="tx2"/>
              </a:solidFill>
            </a:endParaRPr>
          </a:p>
        </p:txBody>
      </p:sp>
    </p:spTree>
    <p:extLst>
      <p:ext uri="{BB962C8B-B14F-4D97-AF65-F5344CB8AC3E}">
        <p14:creationId xmlns="" xmlns:p14="http://schemas.microsoft.com/office/powerpoint/2010/main" val="1196034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0" y="1640804"/>
            <a:ext cx="9794928" cy="5478423"/>
          </a:xfrm>
          <a:prstGeom prst="rect">
            <a:avLst/>
          </a:prstGeom>
        </p:spPr>
        <p:txBody>
          <a:bodyPr wrap="square">
            <a:spAutoFit/>
          </a:bodyPr>
          <a:lstStyle/>
          <a:p>
            <a:pPr algn="ctr"/>
            <a:r>
              <a:rPr lang="ro-RO" sz="2800" b="1" dirty="0" smtClean="0">
                <a:solidFill>
                  <a:schemeClr val="tx2"/>
                </a:solidFill>
              </a:rPr>
              <a:t>Consecvențialismul</a:t>
            </a:r>
            <a:endParaRPr lang="nb-NO" sz="2800" b="1" dirty="0" smtClean="0">
              <a:solidFill>
                <a:schemeClr val="tx2"/>
              </a:solidFill>
            </a:endParaRPr>
          </a:p>
          <a:p>
            <a:endParaRPr lang="nb-NO" sz="1200" b="1" dirty="0">
              <a:solidFill>
                <a:schemeClr val="tx2"/>
              </a:solidFill>
            </a:endParaRPr>
          </a:p>
          <a:p>
            <a:r>
              <a:rPr lang="ro-RO" sz="2800" dirty="0" smtClean="0">
                <a:solidFill>
                  <a:schemeClr val="tx2"/>
                </a:solidFill>
              </a:rPr>
              <a:t>Consecvențialismul se referă la teoriile morale potrivit cărora consecințele unei anumite acțiuni constituie bazele oricărei judecăți morale valide privind acea acțiune</a:t>
            </a:r>
            <a:r>
              <a:rPr lang="en-US" sz="2800" dirty="0" smtClean="0">
                <a:solidFill>
                  <a:schemeClr val="tx2"/>
                </a:solidFill>
              </a:rPr>
              <a:t>. </a:t>
            </a:r>
            <a:r>
              <a:rPr lang="ro-RO" sz="2800" dirty="0" smtClean="0">
                <a:solidFill>
                  <a:schemeClr val="tx2"/>
                </a:solidFill>
              </a:rPr>
              <a:t>Astfel</a:t>
            </a:r>
            <a:r>
              <a:rPr lang="en-US" sz="2800" dirty="0" smtClean="0">
                <a:solidFill>
                  <a:schemeClr val="tx2"/>
                </a:solidFill>
              </a:rPr>
              <a:t>, </a:t>
            </a:r>
            <a:r>
              <a:rPr lang="ro-RO" sz="2800" dirty="0" smtClean="0">
                <a:solidFill>
                  <a:schemeClr val="tx2"/>
                </a:solidFill>
              </a:rPr>
              <a:t>din punct de vedere consecvențialist</a:t>
            </a:r>
            <a:r>
              <a:rPr lang="en-US" sz="2800" dirty="0" smtClean="0">
                <a:solidFill>
                  <a:schemeClr val="tx2"/>
                </a:solidFill>
              </a:rPr>
              <a:t>, </a:t>
            </a:r>
            <a:r>
              <a:rPr lang="ro-RO" sz="2800" dirty="0" smtClean="0">
                <a:solidFill>
                  <a:schemeClr val="tx2"/>
                </a:solidFill>
              </a:rPr>
              <a:t>o acțiune corectă moral este cea care conduce la un rezultat bun sau la o consecință bună</a:t>
            </a:r>
            <a:r>
              <a:rPr lang="en-US" sz="2800" dirty="0" smtClean="0">
                <a:solidFill>
                  <a:schemeClr val="tx2"/>
                </a:solidFill>
              </a:rPr>
              <a:t>. </a:t>
            </a:r>
            <a:r>
              <a:rPr lang="ro-RO" sz="2800" dirty="0" smtClean="0">
                <a:solidFill>
                  <a:schemeClr val="tx2"/>
                </a:solidFill>
              </a:rPr>
              <a:t>Această opinie este adesea exprimată prin </a:t>
            </a:r>
            <a:r>
              <a:rPr lang="en-US" sz="2800" i="1" dirty="0" smtClean="0">
                <a:solidFill>
                  <a:schemeClr val="tx2"/>
                </a:solidFill>
              </a:rPr>
              <a:t>“</a:t>
            </a:r>
            <a:r>
              <a:rPr lang="ro-RO" sz="2800" i="1" dirty="0" smtClean="0">
                <a:solidFill>
                  <a:schemeClr val="tx2"/>
                </a:solidFill>
              </a:rPr>
              <a:t>Scopul justifică mijloacele</a:t>
            </a:r>
            <a:r>
              <a:rPr lang="en-US" sz="2800" i="1" dirty="0" smtClean="0">
                <a:solidFill>
                  <a:schemeClr val="tx2"/>
                </a:solidFill>
              </a:rPr>
              <a:t>"</a:t>
            </a:r>
            <a:r>
              <a:rPr lang="en-US" sz="2800" dirty="0" smtClean="0">
                <a:solidFill>
                  <a:schemeClr val="tx2"/>
                </a:solidFill>
              </a:rPr>
              <a:t>.</a:t>
            </a:r>
            <a:endParaRPr lang="nb-NO" sz="2800" b="1" dirty="0" smtClean="0">
              <a:solidFill>
                <a:schemeClr val="tx2"/>
              </a:solidFill>
            </a:endParaRPr>
          </a:p>
          <a:p>
            <a:endParaRPr lang="en-GB" sz="1200" dirty="0" smtClean="0">
              <a:solidFill>
                <a:schemeClr val="tx2"/>
              </a:solidFill>
            </a:endParaRPr>
          </a:p>
          <a:p>
            <a:pPr marL="285750" indent="-285750">
              <a:buFont typeface="Arial" panose="020B0604020202020204" pitchFamily="34" charset="0"/>
              <a:buChar char="•"/>
            </a:pPr>
            <a:r>
              <a:rPr lang="ro-RO" sz="2800" dirty="0" smtClean="0">
                <a:solidFill>
                  <a:schemeClr val="tx2"/>
                </a:solidFill>
              </a:rPr>
              <a:t>Ce fel de consecințe constituie consecințe bune</a:t>
            </a:r>
            <a:r>
              <a:rPr lang="en-US" sz="2800" dirty="0" smtClean="0">
                <a:solidFill>
                  <a:schemeClr val="tx2"/>
                </a:solidFill>
              </a:rPr>
              <a:t>?</a:t>
            </a:r>
            <a:endParaRPr lang="en-US" sz="2800" dirty="0">
              <a:solidFill>
                <a:schemeClr val="tx2"/>
              </a:solidFill>
            </a:endParaRPr>
          </a:p>
          <a:p>
            <a:pPr marL="285750" indent="-285750">
              <a:buFont typeface="Arial" panose="020B0604020202020204" pitchFamily="34" charset="0"/>
              <a:buChar char="•"/>
            </a:pPr>
            <a:r>
              <a:rPr lang="ro-RO" sz="2800" dirty="0" smtClean="0">
                <a:solidFill>
                  <a:schemeClr val="tx2"/>
                </a:solidFill>
              </a:rPr>
              <a:t>Cine este principalul beneficiar al acțiunii morale</a:t>
            </a:r>
            <a:r>
              <a:rPr lang="en-US" sz="2800" dirty="0" smtClean="0">
                <a:solidFill>
                  <a:schemeClr val="tx2"/>
                </a:solidFill>
              </a:rPr>
              <a:t>?</a:t>
            </a:r>
            <a:endParaRPr lang="en-US" sz="2800" dirty="0">
              <a:solidFill>
                <a:schemeClr val="tx2"/>
              </a:solidFill>
            </a:endParaRPr>
          </a:p>
          <a:p>
            <a:pPr marL="285750" indent="-285750">
              <a:buFont typeface="Arial" panose="020B0604020202020204" pitchFamily="34" charset="0"/>
              <a:buChar char="•"/>
            </a:pPr>
            <a:r>
              <a:rPr lang="ro-RO" sz="2800" dirty="0" smtClean="0">
                <a:solidFill>
                  <a:schemeClr val="tx2"/>
                </a:solidFill>
              </a:rPr>
              <a:t>Cum se judecă consecințele și cine le judecă</a:t>
            </a:r>
            <a:r>
              <a:rPr lang="en-US" sz="2800" dirty="0" smtClean="0">
                <a:solidFill>
                  <a:schemeClr val="tx2"/>
                </a:solidFill>
              </a:rPr>
              <a:t>?</a:t>
            </a:r>
            <a:endParaRPr lang="en-US" sz="2800" dirty="0">
              <a:solidFill>
                <a:schemeClr val="tx2"/>
              </a:solidFill>
            </a:endParaRPr>
          </a:p>
          <a:p>
            <a:endParaRPr lang="en-GB" dirty="0"/>
          </a:p>
        </p:txBody>
      </p:sp>
    </p:spTree>
    <p:extLst>
      <p:ext uri="{BB962C8B-B14F-4D97-AF65-F5344CB8AC3E}">
        <p14:creationId xmlns="" xmlns:p14="http://schemas.microsoft.com/office/powerpoint/2010/main" val="1641827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0" y="1687153"/>
            <a:ext cx="9906000" cy="5262979"/>
          </a:xfrm>
          <a:prstGeom prst="rect">
            <a:avLst/>
          </a:prstGeom>
        </p:spPr>
        <p:txBody>
          <a:bodyPr wrap="square">
            <a:spAutoFit/>
          </a:bodyPr>
          <a:lstStyle/>
          <a:p>
            <a:r>
              <a:rPr lang="ro-RO" sz="2800" dirty="0" smtClean="0">
                <a:solidFill>
                  <a:schemeClr val="tx2"/>
                </a:solidFill>
              </a:rPr>
              <a:t>O modalitate de a separa diferitele tipuri de consecvențialism este după consecințele considerate cele mai importante</a:t>
            </a:r>
            <a:r>
              <a:rPr lang="en-US" sz="2800" dirty="0" smtClean="0">
                <a:solidFill>
                  <a:schemeClr val="tx2"/>
                </a:solidFill>
              </a:rPr>
              <a:t>. </a:t>
            </a:r>
            <a:r>
              <a:rPr lang="ro-RO" sz="2800" dirty="0" smtClean="0">
                <a:solidFill>
                  <a:schemeClr val="tx2"/>
                </a:solidFill>
              </a:rPr>
              <a:t>Conform </a:t>
            </a:r>
            <a:r>
              <a:rPr lang="ro-RO" sz="2800" dirty="0" smtClean="0">
                <a:solidFill>
                  <a:schemeClr val="tx2"/>
                </a:solidFill>
                <a:hlinkClick r:id="rId2" tooltip="Equality of outcome"/>
              </a:rPr>
              <a:t>utilitarianismului</a:t>
            </a:r>
            <a:r>
              <a:rPr lang="en-US" sz="2800" dirty="0" smtClean="0">
                <a:solidFill>
                  <a:schemeClr val="tx2"/>
                </a:solidFill>
              </a:rPr>
              <a:t>, </a:t>
            </a:r>
            <a:r>
              <a:rPr lang="ro-RO" sz="2800" dirty="0" smtClean="0">
                <a:solidFill>
                  <a:schemeClr val="tx2"/>
                </a:solidFill>
              </a:rPr>
              <a:t>o acțiune bună este cea care are ca rezultat o sporire a unui efect pozitiv</a:t>
            </a:r>
            <a:r>
              <a:rPr lang="en-US" sz="2800" dirty="0" smtClean="0">
                <a:solidFill>
                  <a:schemeClr val="tx2"/>
                </a:solidFill>
              </a:rPr>
              <a:t>, </a:t>
            </a:r>
            <a:r>
              <a:rPr lang="ro-RO" sz="2800" dirty="0" smtClean="0">
                <a:solidFill>
                  <a:schemeClr val="tx2"/>
                </a:solidFill>
              </a:rPr>
              <a:t>iar cea mai bună acțiune este cea care acel efect pentru cea mai largă categorie vizată</a:t>
            </a:r>
            <a:r>
              <a:rPr lang="en-US" sz="2800" dirty="0" smtClean="0">
                <a:solidFill>
                  <a:schemeClr val="tx2"/>
                </a:solidFill>
              </a:rPr>
              <a:t>. </a:t>
            </a:r>
            <a:r>
              <a:rPr lang="ro-RO" sz="2800" dirty="0" smtClean="0">
                <a:solidFill>
                  <a:schemeClr val="tx2"/>
                </a:solidFill>
              </a:rPr>
              <a:t>Scopul poate fi sporirea </a:t>
            </a:r>
            <a:r>
              <a:rPr lang="ro-RO" sz="2800" dirty="0" smtClean="0">
                <a:solidFill>
                  <a:schemeClr val="tx2"/>
                </a:solidFill>
                <a:hlinkClick r:id="rId2" tooltip="Equality of outcome"/>
              </a:rPr>
              <a:t>egalității materiale </a:t>
            </a:r>
            <a:r>
              <a:rPr lang="ro-RO" sz="2800" dirty="0" smtClean="0">
                <a:solidFill>
                  <a:schemeClr val="tx2"/>
                </a:solidFill>
              </a:rPr>
              <a:t>sau a </a:t>
            </a:r>
            <a:r>
              <a:rPr lang="ro-RO" sz="2800" dirty="0" smtClean="0">
                <a:solidFill>
                  <a:schemeClr val="tx2"/>
                </a:solidFill>
                <a:hlinkClick r:id="rId2" tooltip="Equality of outcome"/>
              </a:rPr>
              <a:t>libertății politice </a:t>
            </a:r>
            <a:r>
              <a:rPr lang="ro-RO" sz="2800" dirty="0" smtClean="0">
                <a:solidFill>
                  <a:schemeClr val="tx2"/>
                </a:solidFill>
              </a:rPr>
              <a:t>în locul unor aspecte mai efemere precum </a:t>
            </a:r>
            <a:r>
              <a:rPr lang="en-US" sz="2800" dirty="0" smtClean="0">
                <a:solidFill>
                  <a:schemeClr val="tx2"/>
                </a:solidFill>
              </a:rPr>
              <a:t>“</a:t>
            </a:r>
            <a:r>
              <a:rPr lang="ro-RO" sz="2800" dirty="0" smtClean="0">
                <a:solidFill>
                  <a:schemeClr val="tx2"/>
                </a:solidFill>
              </a:rPr>
              <a:t>plăcerea</a:t>
            </a:r>
            <a:r>
              <a:rPr lang="en-US" sz="2800" dirty="0" smtClean="0">
                <a:solidFill>
                  <a:schemeClr val="tx2"/>
                </a:solidFill>
              </a:rPr>
              <a:t>". </a:t>
            </a:r>
            <a:r>
              <a:rPr lang="ro-RO" sz="2800" dirty="0" smtClean="0">
                <a:solidFill>
                  <a:schemeClr val="tx2"/>
                </a:solidFill>
              </a:rPr>
              <a:t>Alte teorii adoptă un set de acțiuni bune, promovate în mod egal</a:t>
            </a:r>
            <a:r>
              <a:rPr lang="en-US" sz="2800" dirty="0" smtClean="0">
                <a:solidFill>
                  <a:schemeClr val="tx2"/>
                </a:solidFill>
              </a:rPr>
              <a:t>. </a:t>
            </a:r>
            <a:r>
              <a:rPr lang="ro-RO" sz="2800" dirty="0" smtClean="0">
                <a:solidFill>
                  <a:schemeClr val="tx2"/>
                </a:solidFill>
              </a:rPr>
              <a:t>Indiferent dacă o teorie consecvențialistă se axează pe o singură categorie sau pe mai multe</a:t>
            </a:r>
            <a:r>
              <a:rPr lang="en-US" sz="2800" dirty="0" smtClean="0">
                <a:solidFill>
                  <a:schemeClr val="tx2"/>
                </a:solidFill>
              </a:rPr>
              <a:t>, </a:t>
            </a:r>
            <a:r>
              <a:rPr lang="ro-RO" sz="2800" dirty="0" smtClean="0">
                <a:solidFill>
                  <a:schemeClr val="tx2"/>
                </a:solidFill>
              </a:rPr>
              <a:t>vor exista conflicte și tensiuni între diferite situații, care trebuie soluționate</a:t>
            </a:r>
            <a:r>
              <a:rPr lang="en-US" sz="2800" dirty="0" smtClean="0">
                <a:solidFill>
                  <a:schemeClr val="tx2"/>
                </a:solidFill>
              </a:rPr>
              <a:t>.</a:t>
            </a:r>
            <a:endParaRPr lang="en-GB" sz="2800" dirty="0">
              <a:solidFill>
                <a:schemeClr val="tx2"/>
              </a:solidFill>
            </a:endParaRPr>
          </a:p>
        </p:txBody>
      </p:sp>
    </p:spTree>
    <p:extLst>
      <p:ext uri="{BB962C8B-B14F-4D97-AF65-F5344CB8AC3E}">
        <p14:creationId xmlns="" xmlns:p14="http://schemas.microsoft.com/office/powerpoint/2010/main" val="1371201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0" y="1662268"/>
            <a:ext cx="9906000" cy="5539978"/>
          </a:xfrm>
          <a:prstGeom prst="rect">
            <a:avLst/>
          </a:prstGeom>
        </p:spPr>
        <p:txBody>
          <a:bodyPr wrap="square">
            <a:spAutoFit/>
          </a:bodyPr>
          <a:lstStyle/>
          <a:p>
            <a:endParaRPr lang="en-US" sz="2400" dirty="0" smtClean="0">
              <a:solidFill>
                <a:schemeClr val="tx2"/>
              </a:solidFill>
            </a:endParaRPr>
          </a:p>
          <a:p>
            <a:endParaRPr lang="en-US" sz="2400" dirty="0" smtClean="0">
              <a:solidFill>
                <a:schemeClr val="tx2"/>
              </a:solidFill>
            </a:endParaRPr>
          </a:p>
          <a:p>
            <a:r>
              <a:rPr lang="ro-RO" sz="2400" dirty="0" smtClean="0">
                <a:solidFill>
                  <a:schemeClr val="tx2"/>
                </a:solidFill>
              </a:rPr>
              <a:t>Etica deontologică </a:t>
            </a:r>
            <a:r>
              <a:rPr lang="en-US" sz="2400" dirty="0" smtClean="0">
                <a:solidFill>
                  <a:schemeClr val="tx2"/>
                </a:solidFill>
              </a:rPr>
              <a:t>(</a:t>
            </a:r>
            <a:r>
              <a:rPr lang="ro-RO" sz="2400" dirty="0" smtClean="0">
                <a:solidFill>
                  <a:schemeClr val="tx2"/>
                </a:solidFill>
              </a:rPr>
              <a:t>greacă: </a:t>
            </a:r>
            <a:r>
              <a:rPr lang="en-US" sz="2400" i="1" dirty="0" err="1" smtClean="0">
                <a:solidFill>
                  <a:schemeClr val="tx2"/>
                </a:solidFill>
                <a:hlinkClick r:id="rId3" tooltip="-logy"/>
              </a:rPr>
              <a:t>deon</a:t>
            </a:r>
            <a:r>
              <a:rPr lang="en-US" sz="2400" dirty="0" smtClean="0">
                <a:solidFill>
                  <a:schemeClr val="tx2"/>
                </a:solidFill>
              </a:rPr>
              <a:t> “</a:t>
            </a:r>
            <a:r>
              <a:rPr lang="ro-RO" sz="2400" dirty="0" smtClean="0">
                <a:solidFill>
                  <a:schemeClr val="tx2"/>
                </a:solidFill>
              </a:rPr>
              <a:t>obligație</a:t>
            </a:r>
            <a:r>
              <a:rPr lang="en-US" sz="2400" dirty="0" smtClean="0">
                <a:solidFill>
                  <a:schemeClr val="tx2"/>
                </a:solidFill>
              </a:rPr>
              <a:t>, </a:t>
            </a:r>
            <a:r>
              <a:rPr lang="ro-RO" sz="2400" dirty="0" smtClean="0">
                <a:solidFill>
                  <a:schemeClr val="tx2"/>
                </a:solidFill>
              </a:rPr>
              <a:t>datorie</a:t>
            </a:r>
            <a:r>
              <a:rPr lang="en-US" sz="2400" dirty="0" smtClean="0">
                <a:solidFill>
                  <a:schemeClr val="tx2"/>
                </a:solidFill>
              </a:rPr>
              <a:t>”; </a:t>
            </a:r>
            <a:r>
              <a:rPr lang="ro-RO" sz="2400" dirty="0" smtClean="0">
                <a:solidFill>
                  <a:schemeClr val="tx2"/>
                </a:solidFill>
              </a:rPr>
              <a:t>și </a:t>
            </a:r>
            <a:r>
              <a:rPr lang="en-US" sz="2400" i="1" dirty="0" smtClean="0">
                <a:solidFill>
                  <a:schemeClr val="tx2"/>
                </a:solidFill>
                <a:hlinkClick r:id="rId3" tooltip="-logy"/>
              </a:rPr>
              <a:t>-logia</a:t>
            </a:r>
            <a:r>
              <a:rPr lang="en-US" sz="2400" dirty="0" smtClean="0">
                <a:solidFill>
                  <a:schemeClr val="tx2"/>
                </a:solidFill>
              </a:rPr>
              <a:t>) </a:t>
            </a:r>
            <a:r>
              <a:rPr lang="ro-RO" sz="2400" dirty="0" smtClean="0">
                <a:solidFill>
                  <a:schemeClr val="tx2"/>
                </a:solidFill>
              </a:rPr>
              <a:t>este o abordare care apreciază corectitudinea/binele în urma examinării </a:t>
            </a:r>
            <a:r>
              <a:rPr lang="ro-RO" sz="2400" dirty="0" smtClean="0">
                <a:solidFill>
                  <a:schemeClr val="tx2"/>
                </a:solidFill>
                <a:hlinkClick r:id="rId4" tooltip="Consequentialism"/>
              </a:rPr>
              <a:t>acțiunilor</a:t>
            </a:r>
            <a:r>
              <a:rPr lang="ro-RO" sz="2400" dirty="0" smtClean="0">
                <a:solidFill>
                  <a:schemeClr val="tx2"/>
                </a:solidFill>
              </a:rPr>
              <a:t>, spre deosebire de consecvențialism</a:t>
            </a:r>
            <a:r>
              <a:rPr lang="en-US" sz="2400" dirty="0" smtClean="0">
                <a:solidFill>
                  <a:schemeClr val="tx2"/>
                </a:solidFill>
              </a:rPr>
              <a:t>, </a:t>
            </a:r>
            <a:r>
              <a:rPr lang="ro-RO" sz="2400" dirty="0" smtClean="0">
                <a:solidFill>
                  <a:schemeClr val="tx2"/>
                </a:solidFill>
              </a:rPr>
              <a:t>în care binele este determinat de consecințele unei acțiuni, nu de acțiunea în sine</a:t>
            </a:r>
            <a:r>
              <a:rPr lang="en-US" sz="2400" dirty="0" smtClean="0">
                <a:solidFill>
                  <a:schemeClr val="tx2"/>
                </a:solidFill>
              </a:rPr>
              <a:t>. </a:t>
            </a:r>
            <a:r>
              <a:rPr lang="ro-RO" sz="2400" dirty="0" smtClean="0">
                <a:solidFill>
                  <a:schemeClr val="tx2"/>
                </a:solidFill>
              </a:rPr>
              <a:t>În deontologie</a:t>
            </a:r>
            <a:r>
              <a:rPr lang="en-US" sz="2400" dirty="0" smtClean="0">
                <a:solidFill>
                  <a:schemeClr val="tx2"/>
                </a:solidFill>
              </a:rPr>
              <a:t>, </a:t>
            </a:r>
            <a:r>
              <a:rPr lang="ro-RO" sz="2400" dirty="0" smtClean="0">
                <a:solidFill>
                  <a:schemeClr val="tx2"/>
                </a:solidFill>
              </a:rPr>
              <a:t>o acțiune poate fi considerată corectă chiar dacă </a:t>
            </a:r>
            <a:r>
              <a:rPr lang="ro-RO" sz="2400" smtClean="0">
                <a:solidFill>
                  <a:schemeClr val="tx2"/>
                </a:solidFill>
              </a:rPr>
              <a:t>produce consecințe </a:t>
            </a:r>
            <a:r>
              <a:rPr lang="ro-RO" sz="2400" dirty="0" smtClean="0">
                <a:solidFill>
                  <a:schemeClr val="tx2"/>
                </a:solidFill>
              </a:rPr>
              <a:t>negative</a:t>
            </a:r>
            <a:r>
              <a:rPr lang="en-US" sz="2400" dirty="0" smtClean="0">
                <a:solidFill>
                  <a:schemeClr val="tx2"/>
                </a:solidFill>
              </a:rPr>
              <a:t>, </a:t>
            </a:r>
            <a:r>
              <a:rPr lang="ro-RO" sz="2400" dirty="0" smtClean="0">
                <a:solidFill>
                  <a:schemeClr val="tx2"/>
                </a:solidFill>
              </a:rPr>
              <a:t>dacă urmează </a:t>
            </a:r>
            <a:r>
              <a:rPr lang="ro-RO" sz="2400" i="1" dirty="0" smtClean="0">
                <a:solidFill>
                  <a:schemeClr val="tx2"/>
                </a:solidFill>
              </a:rPr>
              <a:t>regula </a:t>
            </a:r>
            <a:r>
              <a:rPr lang="en-US" sz="2400" dirty="0" smtClean="0">
                <a:solidFill>
                  <a:schemeClr val="tx2"/>
                </a:solidFill>
              </a:rPr>
              <a:t>“</a:t>
            </a:r>
            <a:r>
              <a:rPr lang="ro-RO" sz="2400" dirty="0" smtClean="0">
                <a:solidFill>
                  <a:schemeClr val="tx2"/>
                </a:solidFill>
              </a:rPr>
              <a:t>procedează cu alții așa cum ai vrea să procedeze ei cu tine</a:t>
            </a:r>
            <a:r>
              <a:rPr lang="en-US" sz="2400" dirty="0" smtClean="0">
                <a:solidFill>
                  <a:schemeClr val="tx2"/>
                </a:solidFill>
              </a:rPr>
              <a:t>”. </a:t>
            </a:r>
            <a:r>
              <a:rPr lang="ro-RO" sz="2400" dirty="0" smtClean="0">
                <a:solidFill>
                  <a:schemeClr val="tx2"/>
                </a:solidFill>
              </a:rPr>
              <a:t>Conform deontologiei</a:t>
            </a:r>
            <a:r>
              <a:rPr lang="en-US" sz="2400" dirty="0" smtClean="0">
                <a:solidFill>
                  <a:schemeClr val="tx2"/>
                </a:solidFill>
              </a:rPr>
              <a:t>, </a:t>
            </a:r>
            <a:r>
              <a:rPr lang="ro-RO" sz="2400" dirty="0" smtClean="0">
                <a:solidFill>
                  <a:schemeClr val="tx2"/>
                </a:solidFill>
              </a:rPr>
              <a:t>avem </a:t>
            </a:r>
            <a:r>
              <a:rPr lang="ro-RO" sz="2400" i="1" dirty="0" smtClean="0">
                <a:solidFill>
                  <a:schemeClr val="tx2"/>
                </a:solidFill>
              </a:rPr>
              <a:t>datoria </a:t>
            </a:r>
            <a:r>
              <a:rPr lang="ro-RO" sz="2400" dirty="0" smtClean="0">
                <a:solidFill>
                  <a:schemeClr val="tx2"/>
                </a:solidFill>
              </a:rPr>
              <a:t>să acționăm astfel încât să facem acele lucruri care sunt </a:t>
            </a:r>
            <a:r>
              <a:rPr lang="ro-RO" sz="2400" dirty="0" smtClean="0">
                <a:solidFill>
                  <a:schemeClr val="tx2"/>
                </a:solidFill>
                <a:hlinkClick r:id="rId5" tooltip="Rule utilitarianism"/>
              </a:rPr>
              <a:t>inerent</a:t>
            </a:r>
            <a:r>
              <a:rPr lang="ro-RO" sz="2400" dirty="0" smtClean="0">
                <a:solidFill>
                  <a:schemeClr val="tx2"/>
                </a:solidFill>
              </a:rPr>
              <a:t> bune </a:t>
            </a:r>
            <a:r>
              <a:rPr lang="en-US" sz="2400" dirty="0" smtClean="0">
                <a:solidFill>
                  <a:schemeClr val="tx2"/>
                </a:solidFill>
              </a:rPr>
              <a:t>(</a:t>
            </a:r>
            <a:r>
              <a:rPr lang="ro-RO" sz="2400" dirty="0" smtClean="0">
                <a:solidFill>
                  <a:schemeClr val="tx2"/>
                </a:solidFill>
              </a:rPr>
              <a:t>de exemplu, spunem numai adevărul</a:t>
            </a:r>
            <a:r>
              <a:rPr lang="en-US" sz="2400" dirty="0" smtClean="0">
                <a:solidFill>
                  <a:schemeClr val="tx2"/>
                </a:solidFill>
              </a:rPr>
              <a:t>), </a:t>
            </a:r>
            <a:r>
              <a:rPr lang="ro-RO" sz="2400" dirty="0" smtClean="0">
                <a:solidFill>
                  <a:schemeClr val="tx2"/>
                </a:solidFill>
              </a:rPr>
              <a:t>sau să urmăm o regulă obiectiv obligatorie </a:t>
            </a:r>
            <a:r>
              <a:rPr lang="en-US" sz="2400" dirty="0" smtClean="0">
                <a:solidFill>
                  <a:schemeClr val="tx2"/>
                </a:solidFill>
              </a:rPr>
              <a:t>(</a:t>
            </a:r>
            <a:r>
              <a:rPr lang="ro-RO" sz="2400" dirty="0" smtClean="0">
                <a:solidFill>
                  <a:schemeClr val="tx2"/>
                </a:solidFill>
              </a:rPr>
              <a:t>ca în </a:t>
            </a:r>
            <a:r>
              <a:rPr lang="ro-RO" sz="2400" dirty="0" smtClean="0">
                <a:solidFill>
                  <a:schemeClr val="tx2"/>
                </a:solidFill>
                <a:hlinkClick r:id="rId5" tooltip="Rule utilitarianism"/>
              </a:rPr>
              <a:t>utilitarianismul normativ</a:t>
            </a:r>
            <a:r>
              <a:rPr lang="en-US" sz="2400" dirty="0" smtClean="0">
                <a:solidFill>
                  <a:schemeClr val="tx2"/>
                </a:solidFill>
              </a:rPr>
              <a:t>). </a:t>
            </a:r>
            <a:r>
              <a:rPr lang="ro-RO" sz="2400" dirty="0" smtClean="0">
                <a:solidFill>
                  <a:schemeClr val="tx2"/>
                </a:solidFill>
              </a:rPr>
              <a:t>Pentru deontologi</a:t>
            </a:r>
            <a:r>
              <a:rPr lang="en-US" sz="2400" dirty="0" smtClean="0">
                <a:solidFill>
                  <a:schemeClr val="tx2"/>
                </a:solidFill>
              </a:rPr>
              <a:t>, </a:t>
            </a:r>
            <a:r>
              <a:rPr lang="ro-RO" sz="2400" dirty="0" smtClean="0">
                <a:solidFill>
                  <a:schemeClr val="tx2"/>
                </a:solidFill>
              </a:rPr>
              <a:t>scopurile sau consecințele acțiunilor noastre nu sunt importante în sine</a:t>
            </a:r>
            <a:r>
              <a:rPr lang="en-US" sz="2400" dirty="0" smtClean="0">
                <a:solidFill>
                  <a:schemeClr val="tx2"/>
                </a:solidFill>
              </a:rPr>
              <a:t>, </a:t>
            </a:r>
            <a:r>
              <a:rPr lang="ro-RO" sz="2400" dirty="0" smtClean="0">
                <a:solidFill>
                  <a:schemeClr val="tx2"/>
                </a:solidFill>
              </a:rPr>
              <a:t>așa cum nici intențiile noastre nu sunt importante în sine</a:t>
            </a:r>
            <a:r>
              <a:rPr lang="en-US" sz="2400" dirty="0" smtClean="0">
                <a:solidFill>
                  <a:schemeClr val="tx2"/>
                </a:solidFill>
              </a:rPr>
              <a:t>.</a:t>
            </a:r>
            <a:endParaRPr lang="nb-NO" sz="2400" b="1" dirty="0" smtClean="0">
              <a:solidFill>
                <a:schemeClr val="tx2"/>
              </a:solidFill>
            </a:endParaRPr>
          </a:p>
          <a:p>
            <a:endParaRPr lang="en-GB" dirty="0"/>
          </a:p>
        </p:txBody>
      </p:sp>
      <p:sp>
        <p:nvSpPr>
          <p:cNvPr id="7" name="Rektangel 6"/>
          <p:cNvSpPr/>
          <p:nvPr/>
        </p:nvSpPr>
        <p:spPr>
          <a:xfrm flipH="1">
            <a:off x="1774637" y="1765300"/>
            <a:ext cx="6733932" cy="461665"/>
          </a:xfrm>
          <a:prstGeom prst="rect">
            <a:avLst/>
          </a:prstGeom>
        </p:spPr>
        <p:txBody>
          <a:bodyPr wrap="square">
            <a:spAutoFit/>
          </a:bodyPr>
          <a:lstStyle/>
          <a:p>
            <a:pPr algn="ctr"/>
            <a:r>
              <a:rPr lang="nb-NO" sz="2400" b="1" dirty="0" smtClean="0">
                <a:solidFill>
                  <a:schemeClr val="tx2"/>
                </a:solidFill>
              </a:rPr>
              <a:t>Non-</a:t>
            </a:r>
            <a:r>
              <a:rPr lang="ro-RO" sz="2400" b="1" dirty="0" smtClean="0">
                <a:solidFill>
                  <a:schemeClr val="tx2"/>
                </a:solidFill>
              </a:rPr>
              <a:t>consecvențialismul sau deontologia</a:t>
            </a:r>
            <a:endParaRPr lang="nb-NO" sz="2400" b="1" dirty="0">
              <a:solidFill>
                <a:schemeClr val="tx2"/>
              </a:solidFill>
            </a:endParaRPr>
          </a:p>
        </p:txBody>
      </p:sp>
    </p:spTree>
    <p:extLst>
      <p:ext uri="{BB962C8B-B14F-4D97-AF65-F5344CB8AC3E}">
        <p14:creationId xmlns="" xmlns:p14="http://schemas.microsoft.com/office/powerpoint/2010/main" val="1697076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47913" y="1651818"/>
            <a:ext cx="4496783" cy="5206181"/>
          </a:xfrm>
          <a:prstGeom prst="rect">
            <a:avLst/>
          </a:prstGeom>
        </p:spPr>
      </p:pic>
    </p:spTree>
    <p:extLst>
      <p:ext uri="{BB962C8B-B14F-4D97-AF65-F5344CB8AC3E}">
        <p14:creationId xmlns="" xmlns:p14="http://schemas.microsoft.com/office/powerpoint/2010/main" val="2323074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897367" y="1474840"/>
            <a:ext cx="8263398" cy="914399"/>
          </a:xfrm>
        </p:spPr>
        <p:txBody>
          <a:bodyPr/>
          <a:lstStyle/>
          <a:p>
            <a:r>
              <a:rPr lang="ro-RO" b="1" dirty="0" smtClean="0">
                <a:solidFill>
                  <a:schemeClr val="tx2"/>
                </a:solidFill>
              </a:rPr>
              <a:t>Instrumentele</a:t>
            </a:r>
            <a:r>
              <a:rPr lang="ro-RO" b="1" dirty="0" smtClean="0"/>
              <a:t> internaţionale</a:t>
            </a:r>
            <a:endParaRPr lang="en-GB" dirty="0"/>
          </a:p>
        </p:txBody>
      </p:sp>
      <p:sp>
        <p:nvSpPr>
          <p:cNvPr id="3" name="Undertittel 2"/>
          <p:cNvSpPr>
            <a:spLocks noGrp="1"/>
          </p:cNvSpPr>
          <p:nvPr>
            <p:ph type="subTitle" idx="1"/>
          </p:nvPr>
        </p:nvSpPr>
        <p:spPr>
          <a:xfrm flipH="1">
            <a:off x="-1" y="2389239"/>
            <a:ext cx="9906000" cy="4365522"/>
          </a:xfrm>
        </p:spPr>
        <p:txBody>
          <a:bodyPr/>
          <a:lstStyle/>
          <a:p>
            <a:pPr lvl="0" algn="l"/>
            <a:endParaRPr lang="en-GB" sz="2400" b="1" dirty="0" smtClean="0">
              <a:solidFill>
                <a:schemeClr val="tx2"/>
              </a:solidFill>
            </a:endParaRPr>
          </a:p>
          <a:p>
            <a:pPr lvl="0" algn="l"/>
            <a:r>
              <a:rPr lang="ro-RO" sz="2400" b="1" dirty="0" smtClean="0">
                <a:solidFill>
                  <a:schemeClr val="tx2"/>
                </a:solidFill>
              </a:rPr>
              <a:t>Principiile </a:t>
            </a:r>
            <a:r>
              <a:rPr lang="ro-RO" sz="2400" b="1" dirty="0" smtClean="0">
                <a:solidFill>
                  <a:schemeClr val="tx2"/>
                </a:solidFill>
              </a:rPr>
              <a:t>de bază ale independenţei justiţiei</a:t>
            </a:r>
            <a:r>
              <a:rPr lang="ro-RO" sz="2400" b="1" i="1" dirty="0" smtClean="0">
                <a:solidFill>
                  <a:schemeClr val="tx2"/>
                </a:solidFill>
              </a:rPr>
              <a:t>, </a:t>
            </a:r>
            <a:r>
              <a:rPr lang="ro-RO" sz="2400" dirty="0" smtClean="0">
                <a:solidFill>
                  <a:schemeClr val="tx2"/>
                </a:solidFill>
              </a:rPr>
              <a:t>act adoptat la al VII–lea Congres al Naţiunilor Unite referitor la Prevenirea Infracţiunilor şi la Tratamentul Infractorilor, care a avut loc la Milano din 26 august până la 6 septembrie 1985 şi aprobat prin rezoluţiile Adunării Generale 40/32 din 29 noiembrie 1985 şi 40/146 din 13 decembrie </a:t>
            </a:r>
            <a:r>
              <a:rPr lang="ro-RO" sz="2400" dirty="0" smtClean="0">
                <a:solidFill>
                  <a:schemeClr val="tx2"/>
                </a:solidFill>
              </a:rPr>
              <a:t>1985</a:t>
            </a:r>
            <a:r>
              <a:rPr lang="en-GB" sz="2400" dirty="0" smtClean="0">
                <a:solidFill>
                  <a:schemeClr val="tx2"/>
                </a:solidFill>
              </a:rPr>
              <a:t>;</a:t>
            </a:r>
            <a:endParaRPr lang="en-GB" sz="2400" dirty="0" smtClean="0">
              <a:solidFill>
                <a:schemeClr val="tx2"/>
              </a:solidFill>
            </a:endParaRPr>
          </a:p>
          <a:p>
            <a:pPr lvl="0" algn="l"/>
            <a:endParaRPr lang="en-GB" sz="2400" dirty="0">
              <a:solidFill>
                <a:schemeClr val="tx2"/>
              </a:solidFill>
            </a:endParaRPr>
          </a:p>
          <a:p>
            <a:pPr lvl="0" algn="l"/>
            <a:r>
              <a:rPr lang="en-GB" sz="2400" dirty="0" err="1" smtClean="0">
                <a:solidFill>
                  <a:schemeClr val="tx2"/>
                </a:solidFill>
              </a:rPr>
              <a:t>Aceste</a:t>
            </a:r>
            <a:r>
              <a:rPr lang="en-GB" sz="2400" dirty="0" smtClean="0">
                <a:solidFill>
                  <a:schemeClr val="tx2"/>
                </a:solidFill>
              </a:rPr>
              <a:t> </a:t>
            </a:r>
            <a:r>
              <a:rPr lang="en-GB" sz="2400" dirty="0" err="1" smtClean="0">
                <a:solidFill>
                  <a:schemeClr val="tx2"/>
                </a:solidFill>
              </a:rPr>
              <a:t>Principii</a:t>
            </a:r>
            <a:r>
              <a:rPr lang="en-GB" sz="2400" dirty="0" smtClean="0">
                <a:solidFill>
                  <a:schemeClr val="tx2"/>
                </a:solidFill>
              </a:rPr>
              <a:t> de </a:t>
            </a:r>
            <a:r>
              <a:rPr lang="en-GB" sz="2400" dirty="0" err="1" smtClean="0">
                <a:solidFill>
                  <a:schemeClr val="tx2"/>
                </a:solidFill>
              </a:rPr>
              <a:t>bază</a:t>
            </a:r>
            <a:r>
              <a:rPr lang="en-GB" sz="2400" dirty="0" smtClean="0">
                <a:solidFill>
                  <a:schemeClr val="tx2"/>
                </a:solidFill>
              </a:rPr>
              <a:t> </a:t>
            </a:r>
            <a:r>
              <a:rPr lang="en-GB" sz="2400" dirty="0" err="1" smtClean="0">
                <a:solidFill>
                  <a:schemeClr val="tx2"/>
                </a:solidFill>
              </a:rPr>
              <a:t>reprezintă</a:t>
            </a:r>
            <a:r>
              <a:rPr lang="en-GB" sz="2400" dirty="0" smtClean="0">
                <a:solidFill>
                  <a:schemeClr val="tx2"/>
                </a:solidFill>
              </a:rPr>
              <a:t> </a:t>
            </a:r>
            <a:r>
              <a:rPr lang="en-GB" sz="2400" dirty="0" err="1" smtClean="0">
                <a:solidFill>
                  <a:schemeClr val="tx2"/>
                </a:solidFill>
              </a:rPr>
              <a:t>unul</a:t>
            </a:r>
            <a:r>
              <a:rPr lang="en-GB" sz="2400" dirty="0" smtClean="0">
                <a:solidFill>
                  <a:schemeClr val="tx2"/>
                </a:solidFill>
              </a:rPr>
              <a:t> </a:t>
            </a:r>
            <a:r>
              <a:rPr lang="en-GB" sz="2400" dirty="0" err="1" smtClean="0">
                <a:solidFill>
                  <a:schemeClr val="tx2"/>
                </a:solidFill>
              </a:rPr>
              <a:t>dintre</a:t>
            </a:r>
            <a:r>
              <a:rPr lang="en-GB" sz="2400" dirty="0" smtClean="0">
                <a:solidFill>
                  <a:schemeClr val="tx2"/>
                </a:solidFill>
              </a:rPr>
              <a:t> </a:t>
            </a:r>
            <a:r>
              <a:rPr lang="en-GB" sz="2400" dirty="0" err="1" smtClean="0">
                <a:solidFill>
                  <a:schemeClr val="tx2"/>
                </a:solidFill>
              </a:rPr>
              <a:t>cele</a:t>
            </a:r>
            <a:r>
              <a:rPr lang="en-GB" sz="2400" dirty="0" smtClean="0">
                <a:solidFill>
                  <a:schemeClr val="tx2"/>
                </a:solidFill>
              </a:rPr>
              <a:t> </a:t>
            </a:r>
            <a:r>
              <a:rPr lang="en-GB" sz="2400" dirty="0" err="1" smtClean="0">
                <a:solidFill>
                  <a:schemeClr val="tx2"/>
                </a:solidFill>
              </a:rPr>
              <a:t>mai</a:t>
            </a:r>
            <a:r>
              <a:rPr lang="en-GB" sz="2400" dirty="0" smtClean="0">
                <a:solidFill>
                  <a:schemeClr val="tx2"/>
                </a:solidFill>
              </a:rPr>
              <a:t> </a:t>
            </a:r>
            <a:r>
              <a:rPr lang="en-GB" sz="2400" dirty="0" err="1" smtClean="0">
                <a:solidFill>
                  <a:schemeClr val="tx2"/>
                </a:solidFill>
              </a:rPr>
              <a:t>importante</a:t>
            </a:r>
            <a:r>
              <a:rPr lang="en-GB" sz="2400" dirty="0" smtClean="0">
                <a:solidFill>
                  <a:schemeClr val="tx2"/>
                </a:solidFill>
              </a:rPr>
              <a:t> </a:t>
            </a:r>
            <a:r>
              <a:rPr lang="en-GB" sz="2400" dirty="0" err="1" smtClean="0">
                <a:solidFill>
                  <a:schemeClr val="tx2"/>
                </a:solidFill>
              </a:rPr>
              <a:t>instrumente</a:t>
            </a:r>
            <a:r>
              <a:rPr lang="en-GB" sz="2400" dirty="0" smtClean="0">
                <a:solidFill>
                  <a:schemeClr val="tx2"/>
                </a:solidFill>
              </a:rPr>
              <a:t> </a:t>
            </a:r>
            <a:r>
              <a:rPr lang="en-GB" sz="2400" dirty="0" err="1" smtClean="0">
                <a:solidFill>
                  <a:schemeClr val="tx2"/>
                </a:solidFill>
              </a:rPr>
              <a:t>internaționale</a:t>
            </a:r>
            <a:r>
              <a:rPr lang="en-GB" sz="2400" dirty="0" smtClean="0">
                <a:solidFill>
                  <a:schemeClr val="tx2"/>
                </a:solidFill>
              </a:rPr>
              <a:t> care </a:t>
            </a:r>
            <a:r>
              <a:rPr lang="en-GB" sz="2400" dirty="0" err="1" smtClean="0">
                <a:solidFill>
                  <a:schemeClr val="tx2"/>
                </a:solidFill>
              </a:rPr>
              <a:t>stau</a:t>
            </a:r>
            <a:r>
              <a:rPr lang="en-GB" sz="2400" dirty="0" smtClean="0">
                <a:solidFill>
                  <a:schemeClr val="tx2"/>
                </a:solidFill>
              </a:rPr>
              <a:t> la </a:t>
            </a:r>
            <a:r>
              <a:rPr lang="en-GB" sz="2400" dirty="0" err="1" smtClean="0">
                <a:solidFill>
                  <a:schemeClr val="tx2"/>
                </a:solidFill>
              </a:rPr>
              <a:t>baza</a:t>
            </a:r>
            <a:r>
              <a:rPr lang="en-GB" sz="2400" dirty="0" smtClean="0">
                <a:solidFill>
                  <a:schemeClr val="tx2"/>
                </a:solidFill>
              </a:rPr>
              <a:t> </a:t>
            </a:r>
            <a:r>
              <a:rPr lang="en-GB" sz="2400" dirty="0" err="1" smtClean="0">
                <a:solidFill>
                  <a:schemeClr val="tx2"/>
                </a:solidFill>
              </a:rPr>
              <a:t>redactării</a:t>
            </a:r>
            <a:r>
              <a:rPr lang="en-GB" sz="2400" dirty="0" smtClean="0">
                <a:solidFill>
                  <a:schemeClr val="tx2"/>
                </a:solidFill>
              </a:rPr>
              <a:t> </a:t>
            </a:r>
            <a:r>
              <a:rPr lang="en-GB" sz="2400" dirty="0" err="1" smtClean="0">
                <a:solidFill>
                  <a:schemeClr val="tx2"/>
                </a:solidFill>
              </a:rPr>
              <a:t>codurilor</a:t>
            </a:r>
            <a:r>
              <a:rPr lang="en-GB" sz="2400" dirty="0" smtClean="0">
                <a:solidFill>
                  <a:schemeClr val="tx2"/>
                </a:solidFill>
              </a:rPr>
              <a:t> </a:t>
            </a:r>
            <a:r>
              <a:rPr lang="en-GB" sz="2400" dirty="0" err="1" smtClean="0">
                <a:solidFill>
                  <a:schemeClr val="tx2"/>
                </a:solidFill>
              </a:rPr>
              <a:t>etice</a:t>
            </a:r>
            <a:r>
              <a:rPr lang="en-GB" sz="2400" dirty="0" smtClean="0">
                <a:solidFill>
                  <a:schemeClr val="tx2"/>
                </a:solidFill>
              </a:rPr>
              <a:t> </a:t>
            </a:r>
            <a:r>
              <a:rPr lang="en-GB" sz="2400" dirty="0" err="1" smtClean="0">
                <a:solidFill>
                  <a:schemeClr val="tx2"/>
                </a:solidFill>
              </a:rPr>
              <a:t>pentru</a:t>
            </a:r>
            <a:r>
              <a:rPr lang="en-GB" sz="2400" dirty="0" smtClean="0">
                <a:solidFill>
                  <a:schemeClr val="tx2"/>
                </a:solidFill>
              </a:rPr>
              <a:t> </a:t>
            </a:r>
            <a:r>
              <a:rPr lang="en-GB" sz="2400" dirty="0" err="1" smtClean="0">
                <a:solidFill>
                  <a:schemeClr val="tx2"/>
                </a:solidFill>
              </a:rPr>
              <a:t>diferitele</a:t>
            </a:r>
            <a:r>
              <a:rPr lang="en-GB" sz="2400" dirty="0" smtClean="0">
                <a:solidFill>
                  <a:schemeClr val="tx2"/>
                </a:solidFill>
              </a:rPr>
              <a:t> </a:t>
            </a:r>
            <a:r>
              <a:rPr lang="en-GB" sz="2400" dirty="0" err="1" smtClean="0">
                <a:solidFill>
                  <a:schemeClr val="tx2"/>
                </a:solidFill>
              </a:rPr>
              <a:t>profesiuni</a:t>
            </a:r>
            <a:r>
              <a:rPr lang="en-GB" sz="2400" dirty="0" smtClean="0">
                <a:solidFill>
                  <a:schemeClr val="tx2"/>
                </a:solidFill>
              </a:rPr>
              <a:t> din </a:t>
            </a:r>
            <a:r>
              <a:rPr lang="en-GB" sz="2400" dirty="0" err="1" smtClean="0">
                <a:solidFill>
                  <a:schemeClr val="tx2"/>
                </a:solidFill>
              </a:rPr>
              <a:t>cadrul</a:t>
            </a:r>
            <a:r>
              <a:rPr lang="en-GB" sz="2400" dirty="0" smtClean="0">
                <a:solidFill>
                  <a:schemeClr val="tx2"/>
                </a:solidFill>
              </a:rPr>
              <a:t> </a:t>
            </a:r>
            <a:r>
              <a:rPr lang="en-GB" sz="2400" dirty="0" err="1" smtClean="0">
                <a:solidFill>
                  <a:schemeClr val="tx2"/>
                </a:solidFill>
              </a:rPr>
              <a:t>domeniului</a:t>
            </a:r>
            <a:r>
              <a:rPr lang="en-GB" sz="2400" dirty="0" smtClean="0">
                <a:solidFill>
                  <a:schemeClr val="tx2"/>
                </a:solidFill>
              </a:rPr>
              <a:t> </a:t>
            </a:r>
            <a:r>
              <a:rPr lang="en-GB" sz="2400" dirty="0" err="1" smtClean="0">
                <a:solidFill>
                  <a:schemeClr val="tx2"/>
                </a:solidFill>
              </a:rPr>
              <a:t>juridic</a:t>
            </a:r>
            <a:r>
              <a:rPr lang="en-GB" sz="2400" dirty="0" smtClean="0">
                <a:solidFill>
                  <a:schemeClr val="tx2"/>
                </a:solidFill>
              </a:rPr>
              <a:t>.</a:t>
            </a:r>
            <a:endParaRPr lang="en-GB" sz="2400" dirty="0">
              <a:solidFill>
                <a:schemeClr val="tx2"/>
              </a:solidFill>
            </a:endParaRPr>
          </a:p>
        </p:txBody>
      </p:sp>
    </p:spTree>
    <p:extLst>
      <p:ext uri="{BB962C8B-B14F-4D97-AF65-F5344CB8AC3E}">
        <p14:creationId xmlns="" xmlns:p14="http://schemas.microsoft.com/office/powerpoint/2010/main" val="3316880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ctrTitle"/>
          </p:nvPr>
        </p:nvSpPr>
        <p:spPr>
          <a:xfrm>
            <a:off x="167425" y="1592826"/>
            <a:ext cx="9163050" cy="5265174"/>
          </a:xfrm>
        </p:spPr>
        <p:txBody>
          <a:bodyPr/>
          <a:lstStyle/>
          <a:p>
            <a:pPr lvl="0" algn="l"/>
            <a:r>
              <a:rPr lang="ro-RO" sz="2800" b="1" dirty="0" smtClean="0">
                <a:solidFill>
                  <a:schemeClr val="tx2"/>
                </a:solidFill>
              </a:rPr>
              <a:t>Principiile </a:t>
            </a:r>
            <a:r>
              <a:rPr lang="ro-RO" sz="2800" b="1" dirty="0" smtClean="0">
                <a:solidFill>
                  <a:schemeClr val="tx2"/>
                </a:solidFill>
              </a:rPr>
              <a:t>de la Bangalore privind conduita judiciară</a:t>
            </a:r>
            <a:r>
              <a:rPr lang="ro-RO" sz="2800" dirty="0" smtClean="0">
                <a:solidFill>
                  <a:schemeClr val="tx2"/>
                </a:solidFill>
              </a:rPr>
              <a:t>, adoptate de către Grupul judiciar de întărire a integrităţii magistraţilor, revizuite la masa rotundă a miniştrilor justiţiei, care a avut loc la Palatul Păcii din Haga, 25 -26 noiembrie </a:t>
            </a:r>
            <a:r>
              <a:rPr lang="ro-RO" sz="2800" dirty="0" smtClean="0">
                <a:solidFill>
                  <a:schemeClr val="tx2"/>
                </a:solidFill>
              </a:rPr>
              <a:t>2002</a:t>
            </a:r>
            <a:r>
              <a:rPr lang="en-US" sz="2800" dirty="0" smtClean="0">
                <a:solidFill>
                  <a:schemeClr val="tx2"/>
                </a:solidFill>
              </a:rPr>
              <a:t>;  </a:t>
            </a:r>
            <a:r>
              <a:rPr lang="en-US" sz="2800" dirty="0">
                <a:solidFill>
                  <a:schemeClr val="tx2"/>
                </a:solidFill>
              </a:rPr>
              <a:t/>
            </a:r>
            <a:br>
              <a:rPr lang="en-US" sz="2800" dirty="0">
                <a:solidFill>
                  <a:schemeClr val="tx2"/>
                </a:solidFill>
              </a:rPr>
            </a:br>
            <a:r>
              <a:rPr lang="en-US" sz="2800" dirty="0" smtClean="0">
                <a:solidFill>
                  <a:schemeClr val="tx2"/>
                </a:solidFill>
              </a:rPr>
              <a:t/>
            </a:r>
            <a:br>
              <a:rPr lang="en-US" sz="2800" dirty="0" smtClean="0">
                <a:solidFill>
                  <a:schemeClr val="tx2"/>
                </a:solidFill>
              </a:rPr>
            </a:br>
            <a:r>
              <a:rPr lang="ro-RO" sz="2800" b="1" dirty="0" smtClean="0">
                <a:solidFill>
                  <a:schemeClr val="tx2"/>
                </a:solidFill>
              </a:rPr>
              <a:t>Carta </a:t>
            </a:r>
            <a:r>
              <a:rPr lang="ro-RO" sz="2800" b="1" dirty="0" smtClean="0">
                <a:solidFill>
                  <a:schemeClr val="tx2"/>
                </a:solidFill>
              </a:rPr>
              <a:t>Europeană privind statutul judecătorilor şi Memorandumul explicativ</a:t>
            </a:r>
            <a:r>
              <a:rPr lang="ro-RO" sz="2800" dirty="0" smtClean="0">
                <a:solidFill>
                  <a:schemeClr val="tx2"/>
                </a:solidFill>
              </a:rPr>
              <a:t>, Strasbourg, 8 - 10 iulie </a:t>
            </a:r>
            <a:r>
              <a:rPr lang="ro-RO" sz="2800" dirty="0" smtClean="0">
                <a:solidFill>
                  <a:schemeClr val="tx2"/>
                </a:solidFill>
              </a:rPr>
              <a:t>1998</a:t>
            </a:r>
            <a:r>
              <a:rPr lang="en-US" sz="2800" dirty="0" smtClean="0">
                <a:solidFill>
                  <a:schemeClr val="tx2"/>
                </a:solidFill>
              </a:rPr>
              <a:t>; </a:t>
            </a:r>
            <a:endParaRPr lang="nb-NO" sz="2800" dirty="0">
              <a:solidFill>
                <a:schemeClr val="tx2"/>
              </a:solidFill>
            </a:endParaRPr>
          </a:p>
        </p:txBody>
      </p:sp>
    </p:spTree>
    <p:extLst>
      <p:ext uri="{BB962C8B-B14F-4D97-AF65-F5344CB8AC3E}">
        <p14:creationId xmlns="" xmlns:p14="http://schemas.microsoft.com/office/powerpoint/2010/main" val="3416859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0" y="1687975"/>
            <a:ext cx="9906000" cy="5170025"/>
          </a:xfrm>
        </p:spPr>
        <p:txBody>
          <a:bodyPr/>
          <a:lstStyle/>
          <a:p>
            <a:pPr lvl="0" algn="l"/>
            <a:r>
              <a:rPr lang="en-US" sz="2800" b="1" dirty="0" smtClean="0">
                <a:solidFill>
                  <a:schemeClr val="tx2"/>
                </a:solidFill>
              </a:rPr>
              <a:t/>
            </a:r>
            <a:br>
              <a:rPr lang="en-US" sz="2800" b="1" dirty="0" smtClean="0">
                <a:solidFill>
                  <a:schemeClr val="tx2"/>
                </a:solidFill>
              </a:rPr>
            </a:br>
            <a:r>
              <a:rPr lang="en-US" sz="2800" b="1" dirty="0" smtClean="0">
                <a:solidFill>
                  <a:schemeClr val="tx2"/>
                </a:solidFill>
              </a:rPr>
              <a:t/>
            </a:r>
            <a:br>
              <a:rPr lang="en-US" sz="2800" b="1" dirty="0" smtClean="0">
                <a:solidFill>
                  <a:schemeClr val="tx2"/>
                </a:solidFill>
              </a:rPr>
            </a:br>
            <a:r>
              <a:rPr lang="ro-RO" sz="2800" b="1" dirty="0" smtClean="0">
                <a:solidFill>
                  <a:schemeClr val="tx2"/>
                </a:solidFill>
              </a:rPr>
              <a:t>Consiliul Europei, </a:t>
            </a:r>
            <a:r>
              <a:rPr lang="ro-RO" sz="2800" dirty="0" smtClean="0">
                <a:solidFill>
                  <a:schemeClr val="tx2"/>
                </a:solidFill>
              </a:rPr>
              <a:t>Recomandarea CM/Rec(2010)12 a Comitetului de Miniştri către statele membre referitoare la judecători:</a:t>
            </a:r>
            <a:r>
              <a:rPr lang="ro-RO" sz="2800" b="1" dirty="0" smtClean="0">
                <a:solidFill>
                  <a:schemeClr val="tx2"/>
                </a:solidFill>
              </a:rPr>
              <a:t> independenţă, eficienţă şi responsabilităţi</a:t>
            </a:r>
            <a:r>
              <a:rPr lang="ro-RO" sz="2800" dirty="0" smtClean="0">
                <a:solidFill>
                  <a:schemeClr val="tx2"/>
                </a:solidFill>
              </a:rPr>
              <a:t>, adoptată de Comitetul de Miniştri la data de 17 noiembrie 2010 în cadrul celei de-a 1098-a reuniune a miniştrilor </a:t>
            </a:r>
            <a:r>
              <a:rPr lang="ro-RO" sz="2800" dirty="0" smtClean="0">
                <a:solidFill>
                  <a:schemeClr val="tx2"/>
                </a:solidFill>
              </a:rPr>
              <a:t>adjuncţi</a:t>
            </a:r>
            <a:r>
              <a:rPr lang="en-US" sz="2800" dirty="0" smtClean="0">
                <a:solidFill>
                  <a:schemeClr val="tx2"/>
                </a:solidFill>
              </a:rPr>
              <a:t>; </a:t>
            </a:r>
            <a:r>
              <a:rPr lang="en-US" sz="2800" dirty="0" smtClean="0">
                <a:solidFill>
                  <a:schemeClr val="tx2"/>
                </a:solidFill>
              </a:rPr>
              <a:t/>
            </a:r>
            <a:br>
              <a:rPr lang="en-US" sz="2800" dirty="0" smtClean="0">
                <a:solidFill>
                  <a:schemeClr val="tx2"/>
                </a:solidFill>
              </a:rPr>
            </a:br>
            <a:r>
              <a:rPr lang="en-US" sz="2800" dirty="0" smtClean="0">
                <a:solidFill>
                  <a:schemeClr val="tx2"/>
                </a:solidFill>
              </a:rPr>
              <a:t/>
            </a:r>
            <a:br>
              <a:rPr lang="en-US" sz="2800" dirty="0" smtClean="0">
                <a:solidFill>
                  <a:schemeClr val="tx2"/>
                </a:solidFill>
              </a:rPr>
            </a:br>
            <a:r>
              <a:rPr lang="ro-RO" sz="2800" b="1" dirty="0" smtClean="0">
                <a:solidFill>
                  <a:schemeClr val="tx2"/>
                </a:solidFill>
              </a:rPr>
              <a:t>Magna Carta a judecătorilor </a:t>
            </a:r>
            <a:r>
              <a:rPr lang="ro-RO" sz="2800" dirty="0" smtClean="0">
                <a:solidFill>
                  <a:schemeClr val="tx2"/>
                </a:solidFill>
              </a:rPr>
              <a:t>(Principiile fundamentale), Consiliul Consultativ al Judecătorilor Europeni din 17 noiembrie 2010</a:t>
            </a:r>
            <a:r>
              <a:rPr lang="en-GB" sz="2800" dirty="0" smtClean="0">
                <a:solidFill>
                  <a:schemeClr val="tx2"/>
                </a:solidFill>
              </a:rPr>
              <a:t>;  </a:t>
            </a:r>
            <a:r>
              <a:rPr lang="nb-NO" sz="2800" dirty="0">
                <a:solidFill>
                  <a:schemeClr val="tx2"/>
                </a:solidFill>
              </a:rPr>
              <a:t/>
            </a:r>
            <a:br>
              <a:rPr lang="nb-NO" sz="2800" dirty="0">
                <a:solidFill>
                  <a:schemeClr val="tx2"/>
                </a:solidFill>
              </a:rPr>
            </a:br>
            <a:endParaRPr lang="nb-NO" sz="2800" dirty="0">
              <a:solidFill>
                <a:schemeClr val="tx2"/>
              </a:solidFill>
            </a:endParaRPr>
          </a:p>
        </p:txBody>
      </p:sp>
    </p:spTree>
    <p:extLst>
      <p:ext uri="{BB962C8B-B14F-4D97-AF65-F5344CB8AC3E}">
        <p14:creationId xmlns="" xmlns:p14="http://schemas.microsoft.com/office/powerpoint/2010/main" val="4215357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79272" y="1681317"/>
            <a:ext cx="9826727" cy="663678"/>
          </a:xfrm>
        </p:spPr>
        <p:txBody>
          <a:bodyPr>
            <a:normAutofit fontScale="90000"/>
          </a:bodyPr>
          <a:lstStyle/>
          <a:p>
            <a:pPr algn="l"/>
            <a:r>
              <a:rPr lang="ro-RO" sz="3200" b="1" dirty="0" smtClean="0">
                <a:solidFill>
                  <a:schemeClr val="tx2"/>
                </a:solidFill>
              </a:rPr>
              <a:t>Recomandarea </a:t>
            </a:r>
            <a:r>
              <a:rPr lang="ro-RO" sz="3200" b="1" dirty="0" smtClean="0">
                <a:solidFill>
                  <a:schemeClr val="tx2"/>
                </a:solidFill>
              </a:rPr>
              <a:t>Consiliului Europei </a:t>
            </a:r>
            <a:r>
              <a:rPr lang="ro-RO" sz="3200" b="1" dirty="0" smtClean="0">
                <a:solidFill>
                  <a:schemeClr val="tx2"/>
                </a:solidFill>
              </a:rPr>
              <a:t>CM/Rec(2010)12</a:t>
            </a:r>
            <a:r>
              <a:rPr lang="en-GB" sz="3200" dirty="0" smtClean="0">
                <a:solidFill>
                  <a:schemeClr val="tx2"/>
                </a:solidFill>
              </a:rPr>
              <a:t> </a:t>
            </a:r>
            <a:r>
              <a:rPr lang="en-US" sz="2800" b="1" dirty="0">
                <a:solidFill>
                  <a:schemeClr val="tx2"/>
                </a:solidFill>
              </a:rPr>
              <a:t/>
            </a:r>
            <a:br>
              <a:rPr lang="en-US" sz="2800" b="1" dirty="0">
                <a:solidFill>
                  <a:schemeClr val="tx2"/>
                </a:solidFill>
              </a:rPr>
            </a:br>
            <a:r>
              <a:rPr lang="en-US" sz="2800" b="1" dirty="0">
                <a:solidFill>
                  <a:schemeClr val="tx2"/>
                </a:solidFill>
              </a:rPr>
              <a:t> </a:t>
            </a:r>
            <a:r>
              <a:rPr lang="nb-NO" sz="2800" dirty="0">
                <a:solidFill>
                  <a:schemeClr val="tx2"/>
                </a:solidFill>
              </a:rPr>
              <a:t/>
            </a:r>
            <a:br>
              <a:rPr lang="nb-NO" sz="2800" dirty="0">
                <a:solidFill>
                  <a:schemeClr val="tx2"/>
                </a:solidFill>
              </a:rPr>
            </a:br>
            <a:r>
              <a:rPr lang="ro-RO" sz="2800" dirty="0" smtClean="0">
                <a:solidFill>
                  <a:schemeClr val="tx2"/>
                </a:solidFill>
              </a:rPr>
              <a:t>72</a:t>
            </a:r>
            <a:r>
              <a:rPr lang="ro-RO" sz="2800" dirty="0" smtClean="0">
                <a:solidFill>
                  <a:schemeClr val="tx2"/>
                </a:solidFill>
              </a:rPr>
              <a:t>. Judecătorii trebuie să se ghideze în activitatea lor după principii etice de conduită profesională Aceste principii includ nu numai îndatoriri care pot fi sancţionate prin măsuri disciplinare, ci şi îndrumări date judecătorilor cu privire la modul lor de a se comporta </a:t>
            </a:r>
            <a:r>
              <a:rPr lang="en-US" sz="2800" dirty="0" smtClean="0">
                <a:solidFill>
                  <a:schemeClr val="tx2"/>
                </a:solidFill>
              </a:rPr>
              <a:t/>
            </a:r>
            <a:br>
              <a:rPr lang="en-US" sz="2800" dirty="0" smtClean="0">
                <a:solidFill>
                  <a:schemeClr val="tx2"/>
                </a:solidFill>
              </a:rPr>
            </a:br>
            <a:r>
              <a:rPr lang="ro-RO" sz="2800" dirty="0" smtClean="0">
                <a:solidFill>
                  <a:schemeClr val="tx2"/>
                </a:solidFill>
              </a:rPr>
              <a:t>73. Aceste principii ar trebui să fie enunţate în codurile de etică judiciară care ar trebui să menţină încrederea publicului în judecători şi puterea judecătorească. Judecătorii ar trebui să joace un rol major în elaborarea acestor coduri. </a:t>
            </a:r>
            <a:r>
              <a:rPr lang="en-US" sz="2800" dirty="0" smtClean="0">
                <a:solidFill>
                  <a:schemeClr val="tx2"/>
                </a:solidFill>
              </a:rPr>
              <a:t/>
            </a:r>
            <a:br>
              <a:rPr lang="en-US" sz="2800" dirty="0" smtClean="0">
                <a:solidFill>
                  <a:schemeClr val="tx2"/>
                </a:solidFill>
              </a:rPr>
            </a:br>
            <a:r>
              <a:rPr lang="ro-RO" sz="2800" dirty="0" smtClean="0">
                <a:solidFill>
                  <a:schemeClr val="tx2"/>
                </a:solidFill>
              </a:rPr>
              <a:t>74. Judecătorii ar trebui să poată solicita sfaturi în materie de etică unui organism din cadrul sistemului judiciar</a:t>
            </a:r>
            <a:r>
              <a:rPr lang="ro-RO" sz="2800" dirty="0" smtClean="0">
                <a:solidFill>
                  <a:schemeClr val="tx2"/>
                </a:solidFill>
              </a:rPr>
              <a:t>.</a:t>
            </a:r>
            <a:r>
              <a:rPr lang="en-US" sz="2800" dirty="0" smtClean="0">
                <a:solidFill>
                  <a:schemeClr val="tx2"/>
                </a:solidFill>
              </a:rPr>
              <a:t> </a:t>
            </a:r>
            <a:r>
              <a:rPr lang="nb-NO" dirty="0">
                <a:solidFill>
                  <a:schemeClr val="tx2"/>
                </a:solidFill>
              </a:rPr>
              <a:t/>
            </a:r>
            <a:br>
              <a:rPr lang="nb-NO" dirty="0">
                <a:solidFill>
                  <a:schemeClr val="tx2"/>
                </a:solidFill>
              </a:rPr>
            </a:br>
            <a:endParaRPr lang="en-GB" dirty="0"/>
          </a:p>
        </p:txBody>
      </p:sp>
    </p:spTree>
    <p:extLst>
      <p:ext uri="{BB962C8B-B14F-4D97-AF65-F5344CB8AC3E}">
        <p14:creationId xmlns="" xmlns:p14="http://schemas.microsoft.com/office/powerpoint/2010/main" val="1380036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0" y="1702724"/>
            <a:ext cx="9906000" cy="5007792"/>
          </a:xfrm>
        </p:spPr>
        <p:txBody>
          <a:bodyPr>
            <a:normAutofit/>
          </a:bodyPr>
          <a:lstStyle/>
          <a:p>
            <a:pPr lvl="0" algn="l"/>
            <a:r>
              <a:rPr lang="en-US" b="1" dirty="0" smtClean="0">
                <a:solidFill>
                  <a:schemeClr val="tx2"/>
                </a:solidFill>
              </a:rPr>
              <a:t/>
            </a:r>
            <a:br>
              <a:rPr lang="en-US" b="1" dirty="0" smtClean="0">
                <a:solidFill>
                  <a:schemeClr val="tx2"/>
                </a:solidFill>
              </a:rPr>
            </a:br>
            <a:r>
              <a:rPr lang="ro-RO" sz="3100" b="1" dirty="0" smtClean="0">
                <a:solidFill>
                  <a:schemeClr val="tx2"/>
                </a:solidFill>
              </a:rPr>
              <a:t>Consiliul Consultativ al Judecătorilor Europeni (CCJE)</a:t>
            </a:r>
            <a:r>
              <a:rPr lang="ro-RO" sz="3100" dirty="0" smtClean="0">
                <a:solidFill>
                  <a:schemeClr val="tx2"/>
                </a:solidFill>
              </a:rPr>
              <a:t>, Opinia nr. 3 a Consiliului consultativ al judecătorilor europeni (CCJE) supusă atenţiei Comitetului de Miniştri al Consiliului Europei </a:t>
            </a:r>
            <a:r>
              <a:rPr lang="ro-RO" sz="3100" b="1" dirty="0" smtClean="0">
                <a:solidFill>
                  <a:schemeClr val="tx2"/>
                </a:solidFill>
              </a:rPr>
              <a:t>cu</a:t>
            </a:r>
            <a:r>
              <a:rPr lang="ro-RO" sz="3100" dirty="0" smtClean="0">
                <a:solidFill>
                  <a:schemeClr val="tx2"/>
                </a:solidFill>
              </a:rPr>
              <a:t> </a:t>
            </a:r>
            <a:r>
              <a:rPr lang="ro-RO" sz="3100" b="1" dirty="0" smtClean="0">
                <a:solidFill>
                  <a:schemeClr val="tx2"/>
                </a:solidFill>
              </a:rPr>
              <a:t>privire la principiile</a:t>
            </a:r>
            <a:r>
              <a:rPr lang="ro-RO" sz="3100" dirty="0" smtClean="0">
                <a:solidFill>
                  <a:schemeClr val="tx2"/>
                </a:solidFill>
              </a:rPr>
              <a:t> </a:t>
            </a:r>
            <a:r>
              <a:rPr lang="ro-RO" sz="3100" b="1" dirty="0" smtClean="0">
                <a:solidFill>
                  <a:schemeClr val="tx2"/>
                </a:solidFill>
              </a:rPr>
              <a:t>şi regulile care guvernează comportamentul profesional al judecătorilor, în mod special etica, incompatibilităţile şi imparţialitatea, </a:t>
            </a:r>
            <a:r>
              <a:rPr lang="ro-RO" sz="3100" dirty="0" smtClean="0">
                <a:solidFill>
                  <a:schemeClr val="tx2"/>
                </a:solidFill>
              </a:rPr>
              <a:t>Strasbourg, 19 noiembrie 2002</a:t>
            </a:r>
            <a:r>
              <a:rPr lang="en-US" sz="2800" dirty="0" smtClean="0">
                <a:solidFill>
                  <a:schemeClr val="tx2"/>
                </a:solidFill>
              </a:rPr>
              <a:t>;</a:t>
            </a:r>
            <a:r>
              <a:rPr lang="nb-NO" dirty="0">
                <a:solidFill>
                  <a:schemeClr val="tx2"/>
                </a:solidFill>
              </a:rPr>
              <a:t/>
            </a:r>
            <a:br>
              <a:rPr lang="nb-NO" dirty="0">
                <a:solidFill>
                  <a:schemeClr val="tx2"/>
                </a:solidFill>
              </a:rPr>
            </a:br>
            <a:endParaRPr lang="en-GB" dirty="0"/>
          </a:p>
        </p:txBody>
      </p:sp>
    </p:spTree>
    <p:extLst>
      <p:ext uri="{BB962C8B-B14F-4D97-AF65-F5344CB8AC3E}">
        <p14:creationId xmlns="" xmlns:p14="http://schemas.microsoft.com/office/powerpoint/2010/main" val="2608997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371241" y="1653691"/>
            <a:ext cx="4742481" cy="5289550"/>
          </a:xfrm>
          <a:prstGeom prst="rect">
            <a:avLst/>
          </a:prstGeom>
        </p:spPr>
      </p:pic>
    </p:spTree>
    <p:extLst>
      <p:ext uri="{BB962C8B-B14F-4D97-AF65-F5344CB8AC3E}">
        <p14:creationId xmlns="" xmlns:p14="http://schemas.microsoft.com/office/powerpoint/2010/main" val="1781673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Undertittel 2"/>
          <p:cNvSpPr>
            <a:spLocks noGrp="1"/>
          </p:cNvSpPr>
          <p:nvPr>
            <p:ph type="ctrTitle"/>
          </p:nvPr>
        </p:nvSpPr>
        <p:spPr>
          <a:xfrm>
            <a:off x="5531" y="1607575"/>
            <a:ext cx="9900469" cy="5250426"/>
          </a:xfrm>
        </p:spPr>
        <p:txBody>
          <a:bodyPr/>
          <a:lstStyle/>
          <a:p>
            <a:pPr lvl="0" algn="l"/>
            <a:r>
              <a:rPr lang="en-US" sz="2400" b="1" dirty="0" smtClean="0">
                <a:solidFill>
                  <a:schemeClr val="tx2"/>
                </a:solidFill>
              </a:rPr>
              <a:t/>
            </a:r>
            <a:br>
              <a:rPr lang="en-US" sz="2400" b="1" dirty="0" smtClean="0">
                <a:solidFill>
                  <a:schemeClr val="tx2"/>
                </a:solidFill>
              </a:rPr>
            </a:br>
            <a:r>
              <a:rPr lang="ro-RO" sz="2800" b="1" dirty="0" smtClean="0">
                <a:solidFill>
                  <a:schemeClr val="tx2"/>
                </a:solidFill>
              </a:rPr>
              <a:t>Ghid privind rolul procurorilor, </a:t>
            </a:r>
            <a:r>
              <a:rPr lang="ro-RO" sz="2800" dirty="0" smtClean="0">
                <a:solidFill>
                  <a:schemeClr val="tx2"/>
                </a:solidFill>
              </a:rPr>
              <a:t>adoptat de al VIII–lea Congres al Naţiunilor Unite referitor la Prevenirea Infracţiunilor şi la Tratamentul Infractorilor, Havana, Cuba, din 27 august până la 7 septembrie 1990</a:t>
            </a:r>
            <a:r>
              <a:rPr lang="en-US" sz="2800" dirty="0" smtClean="0">
                <a:solidFill>
                  <a:schemeClr val="tx2"/>
                </a:solidFill>
              </a:rPr>
              <a:t> </a:t>
            </a:r>
            <a:r>
              <a:rPr lang="en-US" sz="2800" dirty="0" smtClean="0">
                <a:solidFill>
                  <a:schemeClr val="tx2"/>
                </a:solidFill>
              </a:rPr>
              <a:t/>
            </a:r>
            <a:br>
              <a:rPr lang="en-US" sz="2800" dirty="0" smtClean="0">
                <a:solidFill>
                  <a:schemeClr val="tx2"/>
                </a:solidFill>
              </a:rPr>
            </a:br>
            <a:r>
              <a:rPr lang="en-US" sz="2800" dirty="0">
                <a:solidFill>
                  <a:schemeClr val="tx2"/>
                </a:solidFill>
              </a:rPr>
              <a:t/>
            </a:r>
            <a:br>
              <a:rPr lang="en-US" sz="2800" dirty="0">
                <a:solidFill>
                  <a:schemeClr val="tx2"/>
                </a:solidFill>
              </a:rPr>
            </a:br>
            <a:r>
              <a:rPr lang="en-US" sz="2800" dirty="0" smtClean="0">
                <a:solidFill>
                  <a:schemeClr val="tx2"/>
                </a:solidFill>
              </a:rPr>
              <a:t/>
            </a:r>
            <a:br>
              <a:rPr lang="en-US" sz="2800" dirty="0" smtClean="0">
                <a:solidFill>
                  <a:schemeClr val="tx2"/>
                </a:solidFill>
              </a:rPr>
            </a:br>
            <a:r>
              <a:rPr lang="en-US" sz="2800" dirty="0">
                <a:solidFill>
                  <a:schemeClr val="tx2"/>
                </a:solidFill>
              </a:rPr>
              <a:t/>
            </a:r>
            <a:br>
              <a:rPr lang="en-US" sz="2800" dirty="0">
                <a:solidFill>
                  <a:schemeClr val="tx2"/>
                </a:solidFill>
              </a:rPr>
            </a:br>
            <a:endParaRPr lang="nb-NO" sz="2800" dirty="0">
              <a:solidFill>
                <a:schemeClr val="tx2"/>
              </a:solidFill>
            </a:endParaRPr>
          </a:p>
        </p:txBody>
      </p:sp>
      <p:graphicFrame>
        <p:nvGraphicFramePr>
          <p:cNvPr id="8" name="Tabell 7"/>
          <p:cNvGraphicFramePr>
            <a:graphicFrameLocks noGrp="1"/>
          </p:cNvGraphicFramePr>
          <p:nvPr/>
        </p:nvGraphicFramePr>
        <p:xfrm>
          <a:off x="681038" y="3864134"/>
          <a:ext cx="8543924" cy="274320"/>
        </p:xfrm>
        <a:graphic>
          <a:graphicData uri="http://schemas.openxmlformats.org/drawingml/2006/table">
            <a:tbl>
              <a:tblPr/>
              <a:tblGrid>
                <a:gridCol w="4271962"/>
                <a:gridCol w="4271962"/>
              </a:tblGrid>
              <a:tr h="274320">
                <a:tc>
                  <a:txBody>
                    <a:bodyPr/>
                    <a:lstStyle/>
                    <a:p>
                      <a:endParaRPr lang="nb-NO" sz="1800"/>
                    </a:p>
                  </a:txBody>
                  <a:tcPr marL="0" marR="0" marT="0" marB="0" anchor="ctr">
                    <a:lnL>
                      <a:noFill/>
                    </a:lnL>
                    <a:lnR>
                      <a:noFill/>
                    </a:lnR>
                    <a:lnT>
                      <a:noFill/>
                    </a:lnT>
                    <a:lnB>
                      <a:noFill/>
                    </a:lnB>
                  </a:tcPr>
                </a:tc>
                <a:tc>
                  <a:txBody>
                    <a:bodyPr/>
                    <a:lstStyle/>
                    <a:p>
                      <a:endParaRPr lang="nb-NO" sz="1800"/>
                    </a:p>
                  </a:txBody>
                  <a:tcPr marL="0" marR="0" marT="0" marB="0" anchor="ctr">
                    <a:lnL>
                      <a:noFill/>
                    </a:lnL>
                    <a:lnR>
                      <a:noFill/>
                    </a:lnR>
                    <a:lnT>
                      <a:noFill/>
                    </a:lnT>
                    <a:lnB>
                      <a:noFill/>
                    </a:lnB>
                  </a:tcPr>
                </a:tc>
              </a:tr>
            </a:tbl>
          </a:graphicData>
        </a:graphic>
      </p:graphicFrame>
      <p:graphicFrame>
        <p:nvGraphicFramePr>
          <p:cNvPr id="9" name="Tabell 8"/>
          <p:cNvGraphicFramePr>
            <a:graphicFrameLocks noGrp="1"/>
          </p:cNvGraphicFramePr>
          <p:nvPr>
            <p:extLst>
              <p:ext uri="{D42A27DB-BD31-4B8C-83A1-F6EECF244321}">
                <p14:modId xmlns="" xmlns:p14="http://schemas.microsoft.com/office/powerpoint/2010/main" val="910188346"/>
              </p:ext>
            </p:extLst>
          </p:nvPr>
        </p:nvGraphicFramePr>
        <p:xfrm>
          <a:off x="5532" y="4138453"/>
          <a:ext cx="9861139" cy="2890627"/>
        </p:xfrm>
        <a:graphic>
          <a:graphicData uri="http://schemas.openxmlformats.org/drawingml/2006/table">
            <a:tbl>
              <a:tblPr/>
              <a:tblGrid>
                <a:gridCol w="9861139"/>
              </a:tblGrid>
              <a:tr h="2890627">
                <a:tc>
                  <a:txBody>
                    <a:bodyPr/>
                    <a:lstStyle/>
                    <a:p>
                      <a:pPr algn="l"/>
                      <a:r>
                        <a:rPr lang="en-US" sz="2800" b="1" dirty="0" err="1" smtClean="0">
                          <a:solidFill>
                            <a:schemeClr val="tx2"/>
                          </a:solidFill>
                          <a:effectLst/>
                        </a:rPr>
                        <a:t>Principiile</a:t>
                      </a:r>
                      <a:r>
                        <a:rPr lang="en-US" sz="2800" b="1" baseline="0" dirty="0" smtClean="0">
                          <a:solidFill>
                            <a:schemeClr val="tx2"/>
                          </a:solidFill>
                          <a:effectLst/>
                        </a:rPr>
                        <a:t> de </a:t>
                      </a:r>
                      <a:r>
                        <a:rPr lang="en-US" sz="2800" b="1" baseline="0" dirty="0" err="1" smtClean="0">
                          <a:solidFill>
                            <a:schemeClr val="tx2"/>
                          </a:solidFill>
                          <a:effectLst/>
                        </a:rPr>
                        <a:t>bază</a:t>
                      </a:r>
                      <a:r>
                        <a:rPr lang="en-US" sz="2800" b="1" baseline="0" dirty="0" smtClean="0">
                          <a:solidFill>
                            <a:schemeClr val="tx2"/>
                          </a:solidFill>
                          <a:effectLst/>
                        </a:rPr>
                        <a:t> </a:t>
                      </a:r>
                      <a:r>
                        <a:rPr lang="en-US" sz="2800" b="1" baseline="0" dirty="0" err="1" smtClean="0">
                          <a:solidFill>
                            <a:schemeClr val="tx2"/>
                          </a:solidFill>
                          <a:effectLst/>
                        </a:rPr>
                        <a:t>privind</a:t>
                      </a:r>
                      <a:r>
                        <a:rPr lang="en-US" sz="2800" b="1" baseline="0" dirty="0" smtClean="0">
                          <a:solidFill>
                            <a:schemeClr val="tx2"/>
                          </a:solidFill>
                          <a:effectLst/>
                        </a:rPr>
                        <a:t> </a:t>
                      </a:r>
                      <a:r>
                        <a:rPr lang="en-US" sz="2800" b="1" baseline="0" dirty="0" err="1" smtClean="0">
                          <a:solidFill>
                            <a:schemeClr val="tx2"/>
                          </a:solidFill>
                          <a:effectLst/>
                        </a:rPr>
                        <a:t>rolul</a:t>
                      </a:r>
                      <a:r>
                        <a:rPr lang="en-US" sz="2800" b="1" baseline="0" dirty="0" smtClean="0">
                          <a:solidFill>
                            <a:schemeClr val="tx2"/>
                          </a:solidFill>
                          <a:effectLst/>
                        </a:rPr>
                        <a:t> </a:t>
                      </a:r>
                      <a:r>
                        <a:rPr lang="en-US" sz="2800" b="1" baseline="0" dirty="0" err="1" smtClean="0">
                          <a:solidFill>
                            <a:schemeClr val="tx2"/>
                          </a:solidFill>
                          <a:effectLst/>
                        </a:rPr>
                        <a:t>avocaților</a:t>
                      </a:r>
                      <a:r>
                        <a:rPr lang="en-US" sz="2800" b="1" dirty="0" smtClean="0">
                          <a:solidFill>
                            <a:schemeClr val="tx2"/>
                          </a:solidFill>
                          <a:effectLst/>
                        </a:rPr>
                        <a:t>,</a:t>
                      </a:r>
                      <a:r>
                        <a:rPr lang="en-US" sz="2800" b="1" baseline="0" dirty="0" smtClean="0">
                          <a:solidFill>
                            <a:schemeClr val="tx2"/>
                          </a:solidFill>
                          <a:effectLst/>
                        </a:rPr>
                        <a:t> </a:t>
                      </a:r>
                      <a:r>
                        <a:rPr lang="ro-RO" sz="2800" dirty="0" smtClean="0">
                          <a:solidFill>
                            <a:schemeClr val="tx2"/>
                          </a:solidFill>
                        </a:rPr>
                        <a:t>adoptat</a:t>
                      </a:r>
                      <a:r>
                        <a:rPr lang="en-US" sz="2800" dirty="0" smtClean="0">
                          <a:solidFill>
                            <a:schemeClr val="tx2"/>
                          </a:solidFill>
                        </a:rPr>
                        <a:t>e</a:t>
                      </a:r>
                      <a:r>
                        <a:rPr lang="ro-RO" sz="2800" dirty="0" smtClean="0">
                          <a:solidFill>
                            <a:schemeClr val="tx2"/>
                          </a:solidFill>
                        </a:rPr>
                        <a:t> de al VIII–lea Congres al Naţiunilor Unite referitor la Prevenirea Infracţiunilor şi la Tratamentul Infractorilor, Havana, Cuba, din 27 august până la 7 septembrie 1990</a:t>
                      </a:r>
                      <a:endParaRPr lang="en-US" sz="2800" b="0" dirty="0">
                        <a:solidFill>
                          <a:schemeClr val="tx2"/>
                        </a:solidFill>
                        <a:effectLst/>
                      </a:endParaRPr>
                    </a:p>
                  </a:txBody>
                  <a:tcPr marL="0" marR="0" marT="0" marB="0">
                    <a:lnL>
                      <a:noFill/>
                    </a:lnL>
                    <a:lnR>
                      <a:noFill/>
                    </a:lnR>
                    <a:lnT>
                      <a:noFill/>
                    </a:lnT>
                    <a:lnB>
                      <a:noFill/>
                    </a:lnB>
                  </a:tcPr>
                </a:tc>
              </a:tr>
            </a:tbl>
          </a:graphicData>
        </a:graphic>
      </p:graphicFrame>
    </p:spTree>
    <p:extLst>
      <p:ext uri="{BB962C8B-B14F-4D97-AF65-F5344CB8AC3E}">
        <p14:creationId xmlns="" xmlns:p14="http://schemas.microsoft.com/office/powerpoint/2010/main" val="24546308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742950" y="1464037"/>
            <a:ext cx="8420100" cy="678426"/>
          </a:xfrm>
        </p:spPr>
        <p:txBody>
          <a:bodyPr/>
          <a:lstStyle/>
          <a:p>
            <a:r>
              <a:rPr lang="nb-NO" b="1" dirty="0" smtClean="0">
                <a:solidFill>
                  <a:schemeClr val="tx2"/>
                </a:solidFill>
              </a:rPr>
              <a:t>Codurile deontologice naționale</a:t>
            </a:r>
            <a:endParaRPr lang="en-GB" dirty="0"/>
          </a:p>
        </p:txBody>
      </p:sp>
      <p:sp>
        <p:nvSpPr>
          <p:cNvPr id="3" name="Undertittel 2"/>
          <p:cNvSpPr>
            <a:spLocks noGrp="1"/>
          </p:cNvSpPr>
          <p:nvPr>
            <p:ph type="subTitle" idx="1"/>
          </p:nvPr>
        </p:nvSpPr>
        <p:spPr>
          <a:xfrm>
            <a:off x="0" y="2496730"/>
            <a:ext cx="9906000" cy="4361270"/>
          </a:xfrm>
        </p:spPr>
        <p:txBody>
          <a:bodyPr/>
          <a:lstStyle/>
          <a:p>
            <a:pPr lvl="0" algn="l"/>
            <a:r>
              <a:rPr lang="ro-RO" sz="2800" b="1" dirty="0" smtClean="0">
                <a:solidFill>
                  <a:schemeClr val="tx2"/>
                </a:solidFill>
              </a:rPr>
              <a:t>Principiile etice ale judecătorilor norvegieni, </a:t>
            </a:r>
            <a:r>
              <a:rPr lang="ro-RO" sz="2800" dirty="0" smtClean="0">
                <a:solidFill>
                  <a:schemeClr val="tx2"/>
                </a:solidFill>
              </a:rPr>
              <a:t>adoptată de Asociaţia norvegiană a judecătorilor, Sindicatul sectorial Tekna pentru instanţele de fond funciar şi Administraţia Naţională a Instanţelor la data de de 1 octombrie 2010</a:t>
            </a:r>
            <a:r>
              <a:rPr lang="en-US" sz="2800" dirty="0" smtClean="0">
                <a:solidFill>
                  <a:schemeClr val="tx2"/>
                </a:solidFill>
              </a:rPr>
              <a:t>; </a:t>
            </a:r>
            <a:endParaRPr lang="nb-NO" sz="2800" dirty="0">
              <a:solidFill>
                <a:schemeClr val="tx2"/>
              </a:solidFill>
            </a:endParaRPr>
          </a:p>
          <a:p>
            <a:pPr lvl="0" algn="l"/>
            <a:endParaRPr lang="en-US" sz="2800" b="1" dirty="0" smtClean="0">
              <a:solidFill>
                <a:schemeClr val="tx2"/>
              </a:solidFill>
            </a:endParaRPr>
          </a:p>
          <a:p>
            <a:pPr lvl="0" algn="l"/>
            <a:r>
              <a:rPr lang="ro-RO" sz="2800" b="1" dirty="0" smtClean="0">
                <a:solidFill>
                  <a:schemeClr val="tx2"/>
                </a:solidFill>
              </a:rPr>
              <a:t>Codul deontologic al judecătorilor şi procurorilor</a:t>
            </a:r>
            <a:r>
              <a:rPr lang="ro-RO" sz="2800" dirty="0" smtClean="0">
                <a:solidFill>
                  <a:schemeClr val="tx2"/>
                </a:solidFill>
              </a:rPr>
              <a:t>, adoptat prin Decizia Consiliului Superior al Magistraturii nr. 328/24.08.2005, publicată în Monitorul Oficial partea I, nr.</a:t>
            </a:r>
            <a:r>
              <a:rPr lang="ro-RO" sz="2800" b="1" dirty="0" smtClean="0">
                <a:solidFill>
                  <a:schemeClr val="tx2"/>
                </a:solidFill>
              </a:rPr>
              <a:t> </a:t>
            </a:r>
            <a:r>
              <a:rPr lang="ro-RO" sz="2800" dirty="0" smtClean="0">
                <a:solidFill>
                  <a:schemeClr val="tx2"/>
                </a:solidFill>
              </a:rPr>
              <a:t> 815/8.09.2005</a:t>
            </a:r>
            <a:r>
              <a:rPr lang="en-US" sz="2800" dirty="0" smtClean="0">
                <a:solidFill>
                  <a:schemeClr val="tx2"/>
                </a:solidFill>
              </a:rPr>
              <a:t>; </a:t>
            </a:r>
            <a:endParaRPr lang="nb-NO" sz="2800" dirty="0">
              <a:solidFill>
                <a:schemeClr val="tx2"/>
              </a:solidFill>
            </a:endParaRPr>
          </a:p>
          <a:p>
            <a:endParaRPr lang="en-GB" dirty="0"/>
          </a:p>
        </p:txBody>
      </p:sp>
    </p:spTree>
    <p:extLst>
      <p:ext uri="{BB962C8B-B14F-4D97-AF65-F5344CB8AC3E}">
        <p14:creationId xmlns="" xmlns:p14="http://schemas.microsoft.com/office/powerpoint/2010/main" val="2044444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 y="1710814"/>
            <a:ext cx="9586144" cy="722670"/>
          </a:xfrm>
        </p:spPr>
        <p:txBody>
          <a:bodyPr/>
          <a:lstStyle/>
          <a:p>
            <a:r>
              <a:rPr lang="en-GB" b="1" dirty="0" err="1" smtClean="0">
                <a:solidFill>
                  <a:schemeClr val="tx2"/>
                </a:solidFill>
              </a:rPr>
              <a:t>Bibliografie</a:t>
            </a:r>
            <a:r>
              <a:rPr lang="en-GB" b="1" dirty="0" smtClean="0">
                <a:solidFill>
                  <a:schemeClr val="tx2"/>
                </a:solidFill>
              </a:rPr>
              <a:t> </a:t>
            </a:r>
            <a:r>
              <a:rPr lang="en-GB" b="1" dirty="0" err="1" smtClean="0">
                <a:solidFill>
                  <a:schemeClr val="tx2"/>
                </a:solidFill>
              </a:rPr>
              <a:t>recomandată</a:t>
            </a:r>
            <a:endParaRPr lang="en-GB" dirty="0">
              <a:solidFill>
                <a:schemeClr val="tx2"/>
              </a:solidFill>
            </a:endParaRPr>
          </a:p>
        </p:txBody>
      </p:sp>
      <p:sp>
        <p:nvSpPr>
          <p:cNvPr id="3" name="Undertittel 2"/>
          <p:cNvSpPr>
            <a:spLocks noGrp="1"/>
          </p:cNvSpPr>
          <p:nvPr>
            <p:ph type="subTitle" idx="1"/>
          </p:nvPr>
        </p:nvSpPr>
        <p:spPr>
          <a:xfrm>
            <a:off x="1" y="2433484"/>
            <a:ext cx="9906000" cy="4586749"/>
          </a:xfrm>
        </p:spPr>
        <p:txBody>
          <a:bodyPr>
            <a:normAutofit fontScale="92500" lnSpcReduction="10000"/>
          </a:bodyPr>
          <a:lstStyle/>
          <a:p>
            <a:pPr algn="l"/>
            <a:r>
              <a:rPr lang="en-US" sz="2800" b="1" dirty="0" smtClean="0">
                <a:solidFill>
                  <a:schemeClr val="tx2"/>
                </a:solidFill>
              </a:rPr>
              <a:t>J</a:t>
            </a:r>
            <a:r>
              <a:rPr lang="ro-RO" sz="2800" b="1" dirty="0" smtClean="0">
                <a:solidFill>
                  <a:schemeClr val="tx2"/>
                </a:solidFill>
              </a:rPr>
              <a:t>udecător</a:t>
            </a:r>
            <a:r>
              <a:rPr lang="en-US" sz="2800" b="1" dirty="0" smtClean="0">
                <a:solidFill>
                  <a:schemeClr val="tx2"/>
                </a:solidFill>
              </a:rPr>
              <a:t> </a:t>
            </a:r>
            <a:r>
              <a:rPr lang="ro-RO" sz="2800" b="1" dirty="0" smtClean="0">
                <a:solidFill>
                  <a:schemeClr val="tx2"/>
                </a:solidFill>
              </a:rPr>
              <a:t>dr</a:t>
            </a:r>
            <a:r>
              <a:rPr lang="ro-RO" sz="2800" b="1" dirty="0" smtClean="0">
                <a:solidFill>
                  <a:schemeClr val="tx2"/>
                </a:solidFill>
              </a:rPr>
              <a:t>. Cristi Danileţ, membru al Consiliului Superior al Magistraturii</a:t>
            </a:r>
            <a:r>
              <a:rPr lang="ro-RO" sz="2800" dirty="0" smtClean="0">
                <a:solidFill>
                  <a:schemeClr val="tx2"/>
                </a:solidFill>
              </a:rPr>
              <a:t>, iar ceea ce a scris dânsul în domeniu este </a:t>
            </a:r>
            <a:r>
              <a:rPr lang="ro-RO" sz="2800" dirty="0" smtClean="0">
                <a:solidFill>
                  <a:schemeClr val="tx2"/>
                </a:solidFill>
              </a:rPr>
              <a:t>disponibil </a:t>
            </a:r>
            <a:r>
              <a:rPr lang="ro-RO" sz="2800" dirty="0" smtClean="0">
                <a:solidFill>
                  <a:schemeClr val="tx2"/>
                </a:solidFill>
              </a:rPr>
              <a:t>deja în limba română, </a:t>
            </a:r>
            <a:r>
              <a:rPr lang="en-US" sz="2800" dirty="0" err="1" smtClean="0">
                <a:solidFill>
                  <a:schemeClr val="tx2"/>
                </a:solidFill>
              </a:rPr>
              <a:t>puteți</a:t>
            </a:r>
            <a:r>
              <a:rPr lang="en-US" sz="2800" dirty="0" smtClean="0">
                <a:solidFill>
                  <a:schemeClr val="tx2"/>
                </a:solidFill>
              </a:rPr>
              <a:t> </a:t>
            </a:r>
            <a:r>
              <a:rPr lang="en-US" sz="2800" dirty="0" err="1" smtClean="0">
                <a:solidFill>
                  <a:schemeClr val="tx2"/>
                </a:solidFill>
              </a:rPr>
              <a:t>să</a:t>
            </a:r>
            <a:r>
              <a:rPr lang="en-US" sz="2800" dirty="0" smtClean="0">
                <a:solidFill>
                  <a:schemeClr val="tx2"/>
                </a:solidFill>
              </a:rPr>
              <a:t> </a:t>
            </a:r>
            <a:r>
              <a:rPr lang="en-US" sz="2800" dirty="0" err="1" smtClean="0">
                <a:solidFill>
                  <a:schemeClr val="tx2"/>
                </a:solidFill>
              </a:rPr>
              <a:t>căutați</a:t>
            </a:r>
            <a:r>
              <a:rPr lang="en-US" sz="2800" dirty="0" smtClean="0">
                <a:solidFill>
                  <a:schemeClr val="tx2"/>
                </a:solidFill>
              </a:rPr>
              <a:t> </a:t>
            </a:r>
            <a:r>
              <a:rPr lang="en-US" sz="2800" dirty="0" err="1" smtClean="0">
                <a:solidFill>
                  <a:schemeClr val="tx2"/>
                </a:solidFill>
              </a:rPr>
              <a:t>materialele</a:t>
            </a:r>
            <a:r>
              <a:rPr lang="en-US" sz="2800" dirty="0" smtClean="0">
                <a:solidFill>
                  <a:schemeClr val="tx2"/>
                </a:solidFill>
              </a:rPr>
              <a:t> </a:t>
            </a:r>
            <a:r>
              <a:rPr lang="en-US" sz="2800" dirty="0" err="1" smtClean="0">
                <a:solidFill>
                  <a:schemeClr val="tx2"/>
                </a:solidFill>
              </a:rPr>
              <a:t>pe</a:t>
            </a:r>
            <a:r>
              <a:rPr lang="en-US" sz="2800" dirty="0" smtClean="0">
                <a:solidFill>
                  <a:schemeClr val="tx2"/>
                </a:solidFill>
              </a:rPr>
              <a:t> Internet,</a:t>
            </a:r>
            <a:r>
              <a:rPr lang="ro-RO" sz="2800" dirty="0" smtClean="0">
                <a:solidFill>
                  <a:schemeClr val="tx2"/>
                </a:solidFill>
              </a:rPr>
              <a:t> </a:t>
            </a:r>
            <a:r>
              <a:rPr lang="ro-RO" sz="2800" dirty="0" smtClean="0">
                <a:solidFill>
                  <a:schemeClr val="tx2"/>
                </a:solidFill>
              </a:rPr>
              <a:t>aş dori să vă recomand călduros următoarele lucrări </a:t>
            </a:r>
            <a:r>
              <a:rPr lang="en-GB" sz="2800" dirty="0" smtClean="0">
                <a:solidFill>
                  <a:schemeClr val="tx2"/>
                </a:solidFill>
              </a:rPr>
              <a:t>: </a:t>
            </a:r>
            <a:endParaRPr lang="en-GB" sz="2800" dirty="0">
              <a:solidFill>
                <a:schemeClr val="tx2"/>
              </a:solidFill>
            </a:endParaRPr>
          </a:p>
          <a:p>
            <a:pPr marL="457200" lvl="0" indent="-457200" algn="l">
              <a:buFont typeface="Arial" panose="020B0604020202020204" pitchFamily="34" charset="0"/>
              <a:buChar char="•"/>
            </a:pPr>
            <a:r>
              <a:rPr lang="ro-RO" sz="2800" b="1" dirty="0" smtClean="0">
                <a:solidFill>
                  <a:schemeClr val="tx2"/>
                </a:solidFill>
              </a:rPr>
              <a:t>Independenţa şi imparţialitatea justiţiei – standarde internaţionale – </a:t>
            </a:r>
            <a:r>
              <a:rPr lang="ro-RO" sz="2800" dirty="0" smtClean="0">
                <a:solidFill>
                  <a:schemeClr val="tx2"/>
                </a:solidFill>
              </a:rPr>
              <a:t>publicat la data de 22 martie </a:t>
            </a:r>
            <a:r>
              <a:rPr lang="ro-RO" sz="2800" dirty="0" smtClean="0">
                <a:solidFill>
                  <a:schemeClr val="tx2"/>
                </a:solidFill>
              </a:rPr>
              <a:t>2010</a:t>
            </a:r>
            <a:endParaRPr lang="en-GB" sz="2800" dirty="0" smtClean="0">
              <a:solidFill>
                <a:schemeClr val="tx2"/>
              </a:solidFill>
            </a:endParaRPr>
          </a:p>
          <a:p>
            <a:pPr marL="457200" lvl="0" indent="-457200" algn="l">
              <a:buFont typeface="Arial" panose="020B0604020202020204" pitchFamily="34" charset="0"/>
              <a:buChar char="•"/>
            </a:pPr>
            <a:r>
              <a:rPr lang="ro-RO" sz="2800" b="1" dirty="0" smtClean="0">
                <a:solidFill>
                  <a:schemeClr val="tx2"/>
                </a:solidFill>
              </a:rPr>
              <a:t>Imparţialitatea </a:t>
            </a:r>
            <a:r>
              <a:rPr lang="ro-RO" sz="2800" b="1" dirty="0" smtClean="0">
                <a:solidFill>
                  <a:schemeClr val="tx2"/>
                </a:solidFill>
              </a:rPr>
              <a:t>justiţiei. Standarde internaţionale,</a:t>
            </a:r>
            <a:r>
              <a:rPr lang="ro-RO" sz="2800" dirty="0" smtClean="0">
                <a:solidFill>
                  <a:schemeClr val="tx2"/>
                </a:solidFill>
              </a:rPr>
              <a:t> mai </a:t>
            </a:r>
            <a:r>
              <a:rPr lang="ro-RO" sz="2800" dirty="0" smtClean="0">
                <a:solidFill>
                  <a:schemeClr val="tx2"/>
                </a:solidFill>
              </a:rPr>
              <a:t>2010</a:t>
            </a:r>
            <a:endParaRPr lang="en-US" sz="2800" dirty="0" smtClean="0">
              <a:solidFill>
                <a:schemeClr val="tx2"/>
              </a:solidFill>
            </a:endParaRPr>
          </a:p>
          <a:p>
            <a:pPr marL="457200" lvl="0" indent="-457200" algn="l">
              <a:buFont typeface="Arial" panose="020B0604020202020204" pitchFamily="34" charset="0"/>
              <a:buChar char="•"/>
            </a:pPr>
            <a:r>
              <a:rPr lang="ro-RO" sz="2800" b="1" dirty="0" smtClean="0">
                <a:solidFill>
                  <a:schemeClr val="tx2"/>
                </a:solidFill>
              </a:rPr>
              <a:t>Corupţie </a:t>
            </a:r>
            <a:r>
              <a:rPr lang="ro-RO" sz="2800" b="1" dirty="0" smtClean="0">
                <a:solidFill>
                  <a:schemeClr val="tx2"/>
                </a:solidFill>
              </a:rPr>
              <a:t>şi anticorupţie în sistemul de justiţie</a:t>
            </a:r>
            <a:r>
              <a:rPr lang="ro-RO" sz="2800" dirty="0" smtClean="0">
                <a:solidFill>
                  <a:schemeClr val="tx2"/>
                </a:solidFill>
              </a:rPr>
              <a:t>, cu Partea a III </a:t>
            </a:r>
            <a:r>
              <a:rPr lang="ro-RO" sz="2800" i="1" dirty="0" smtClean="0">
                <a:solidFill>
                  <a:schemeClr val="tx2"/>
                </a:solidFill>
              </a:rPr>
              <a:t>Standarde de integritate judiciară</a:t>
            </a:r>
            <a:r>
              <a:rPr lang="ro-RO" sz="2800" dirty="0" smtClean="0">
                <a:solidFill>
                  <a:schemeClr val="tx2"/>
                </a:solidFill>
              </a:rPr>
              <a:t>, </a:t>
            </a:r>
            <a:r>
              <a:rPr lang="ro-RO" sz="2800" dirty="0" smtClean="0">
                <a:solidFill>
                  <a:schemeClr val="tx2"/>
                </a:solidFill>
              </a:rPr>
              <a:t>2009</a:t>
            </a:r>
            <a:endParaRPr lang="en-US" sz="2800" dirty="0" smtClean="0">
              <a:solidFill>
                <a:schemeClr val="tx2"/>
              </a:solidFill>
            </a:endParaRPr>
          </a:p>
          <a:p>
            <a:pPr marL="457200" lvl="0" indent="-457200" algn="l">
              <a:buFont typeface="Arial" panose="020B0604020202020204" pitchFamily="34" charset="0"/>
              <a:buChar char="•"/>
            </a:pPr>
            <a:r>
              <a:rPr lang="ro-RO" sz="2800" b="1" dirty="0" smtClean="0">
                <a:solidFill>
                  <a:schemeClr val="tx2"/>
                </a:solidFill>
              </a:rPr>
              <a:t>Principiile </a:t>
            </a:r>
            <a:r>
              <a:rPr lang="ro-RO" sz="2800" b="1" dirty="0" smtClean="0">
                <a:solidFill>
                  <a:schemeClr val="tx2"/>
                </a:solidFill>
              </a:rPr>
              <a:t>de la Bangalore privind conduita judiciară</a:t>
            </a:r>
            <a:r>
              <a:rPr lang="ro-RO" sz="2800" dirty="0" smtClean="0">
                <a:solidFill>
                  <a:schemeClr val="tx2"/>
                </a:solidFill>
              </a:rPr>
              <a:t>, comentarii, noiembrie 2009</a:t>
            </a:r>
            <a:endParaRPr lang="en-GB" dirty="0">
              <a:solidFill>
                <a:schemeClr val="tx2"/>
              </a:solidFill>
            </a:endParaRPr>
          </a:p>
        </p:txBody>
      </p:sp>
    </p:spTree>
    <p:extLst>
      <p:ext uri="{BB962C8B-B14F-4D97-AF65-F5344CB8AC3E}">
        <p14:creationId xmlns="" xmlns:p14="http://schemas.microsoft.com/office/powerpoint/2010/main" val="1979233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787445" y="191729"/>
            <a:ext cx="5058694" cy="7005484"/>
          </a:xfrm>
          <a:prstGeom prst="rect">
            <a:avLst/>
          </a:prstGeom>
        </p:spPr>
      </p:pic>
    </p:spTree>
    <p:extLst>
      <p:ext uri="{BB962C8B-B14F-4D97-AF65-F5344CB8AC3E}">
        <p14:creationId xmlns="" xmlns:p14="http://schemas.microsoft.com/office/powerpoint/2010/main" val="2350050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76522" y="1627321"/>
            <a:ext cx="9829477" cy="6078403"/>
          </a:xfrm>
        </p:spPr>
        <p:txBody>
          <a:bodyPr/>
          <a:lstStyle/>
          <a:p>
            <a:pPr algn="l"/>
            <a:r>
              <a:rPr lang="ro-RO" sz="2800" b="1" dirty="0" smtClean="0">
                <a:solidFill>
                  <a:schemeClr val="tx2"/>
                </a:solidFill>
              </a:rPr>
              <a:t>Etică</a:t>
            </a:r>
            <a:r>
              <a:rPr lang="nb-NO" sz="2800" b="1" dirty="0" smtClean="0">
                <a:solidFill>
                  <a:schemeClr val="tx2"/>
                </a:solidFill>
              </a:rPr>
              <a:t>										</a:t>
            </a:r>
            <a:r>
              <a:rPr lang="ro-RO" sz="2800" b="1" dirty="0" smtClean="0">
                <a:solidFill>
                  <a:schemeClr val="tx2"/>
                </a:solidFill>
              </a:rPr>
              <a:t>Morală</a:t>
            </a:r>
            <a:r>
              <a:rPr lang="nb-NO" sz="2800" b="1" dirty="0" smtClean="0">
                <a:solidFill>
                  <a:schemeClr val="tx2"/>
                </a:solidFill>
              </a:rPr>
              <a:t>							</a:t>
            </a:r>
            <a:r>
              <a:rPr lang="nb-NO" sz="2800" b="1" dirty="0">
                <a:solidFill>
                  <a:schemeClr val="tx2"/>
                </a:solidFill>
              </a:rPr>
              <a:t/>
            </a:r>
            <a:br>
              <a:rPr lang="nb-NO" sz="2800" b="1" dirty="0">
                <a:solidFill>
                  <a:schemeClr val="tx2"/>
                </a:solidFill>
              </a:rPr>
            </a:br>
            <a:r>
              <a:rPr lang="nb-NO" sz="2800" b="1" dirty="0" smtClean="0">
                <a:solidFill>
                  <a:schemeClr val="tx2"/>
                </a:solidFill>
              </a:rPr>
              <a:t/>
            </a:r>
            <a:br>
              <a:rPr lang="nb-NO" sz="2800" b="1" dirty="0" smtClean="0">
                <a:solidFill>
                  <a:schemeClr val="tx2"/>
                </a:solidFill>
              </a:rPr>
            </a:br>
            <a:r>
              <a:rPr lang="ro-RO" sz="2800" dirty="0" smtClean="0">
                <a:solidFill>
                  <a:schemeClr val="tx2"/>
                </a:solidFill>
              </a:rPr>
              <a:t>Cuvântul grecesc </a:t>
            </a:r>
            <a:r>
              <a:rPr lang="nb-NO" sz="2800" dirty="0" smtClean="0">
                <a:solidFill>
                  <a:schemeClr val="tx2"/>
                </a:solidFill>
              </a:rPr>
              <a:t>«ethos»</a:t>
            </a:r>
            <a:r>
              <a:rPr lang="ro-RO" sz="2800" dirty="0" smtClean="0">
                <a:solidFill>
                  <a:schemeClr val="tx2"/>
                </a:solidFill>
              </a:rPr>
              <a:t>,</a:t>
            </a:r>
            <a:r>
              <a:rPr lang="nb-NO" sz="2800" dirty="0" smtClean="0">
                <a:solidFill>
                  <a:schemeClr val="tx2"/>
                </a:solidFill>
              </a:rPr>
              <a:t>			</a:t>
            </a:r>
            <a:r>
              <a:rPr lang="ro-RO" sz="2800" dirty="0" smtClean="0">
                <a:solidFill>
                  <a:schemeClr val="tx2"/>
                </a:solidFill>
              </a:rPr>
              <a:t>Cuvântul latin </a:t>
            </a:r>
            <a:r>
              <a:rPr lang="nb-NO" sz="2800" dirty="0" smtClean="0">
                <a:solidFill>
                  <a:schemeClr val="tx2"/>
                </a:solidFill>
              </a:rPr>
              <a:t>«mos»</a:t>
            </a:r>
            <a:r>
              <a:rPr lang="ro-RO" sz="2800" dirty="0" smtClean="0">
                <a:solidFill>
                  <a:schemeClr val="tx2"/>
                </a:solidFill>
              </a:rPr>
              <a:t>, însemnând caracter</a:t>
            </a:r>
            <a:r>
              <a:rPr lang="nb-NO" sz="2800" dirty="0" smtClean="0">
                <a:solidFill>
                  <a:schemeClr val="tx2"/>
                </a:solidFill>
              </a:rPr>
              <a:t>					</a:t>
            </a:r>
            <a:r>
              <a:rPr lang="ro-RO" sz="2800" dirty="0" smtClean="0">
                <a:solidFill>
                  <a:schemeClr val="tx2"/>
                </a:solidFill>
              </a:rPr>
              <a:t>însemând uzanțe</a:t>
            </a:r>
            <a:r>
              <a:rPr lang="nb-NO" sz="2800" dirty="0" smtClean="0">
                <a:solidFill>
                  <a:schemeClr val="tx2"/>
                </a:solidFill>
              </a:rPr>
              <a:t>	</a:t>
            </a:r>
            <a:r>
              <a:rPr lang="ro-RO" sz="2800" dirty="0" smtClean="0">
                <a:solidFill>
                  <a:schemeClr val="tx2"/>
                </a:solidFill>
              </a:rPr>
              <a:t>			</a:t>
            </a:r>
            <a:r>
              <a:rPr lang="nb-NO" sz="2800" dirty="0" smtClean="0">
                <a:solidFill>
                  <a:schemeClr val="tx2"/>
                </a:solidFill>
              </a:rPr>
              <a:t/>
            </a:r>
            <a:br>
              <a:rPr lang="nb-NO" sz="2800" dirty="0" smtClean="0">
                <a:solidFill>
                  <a:schemeClr val="tx2"/>
                </a:solidFill>
              </a:rPr>
            </a:br>
            <a:r>
              <a:rPr lang="nb-NO" dirty="0">
                <a:solidFill>
                  <a:schemeClr val="tx2"/>
                </a:solidFill>
              </a:rPr>
              <a:t/>
            </a:r>
            <a:br>
              <a:rPr lang="nb-NO" dirty="0">
                <a:solidFill>
                  <a:schemeClr val="tx2"/>
                </a:solidFill>
              </a:rPr>
            </a:br>
            <a:r>
              <a:rPr lang="ro-RO" sz="2800" dirty="0" smtClean="0">
                <a:solidFill>
                  <a:schemeClr val="tx2"/>
                </a:solidFill>
              </a:rPr>
              <a:t>Etica este guvernată de </a:t>
            </a:r>
            <a:r>
              <a:rPr lang="nb-NO" sz="2800" dirty="0" smtClean="0">
                <a:solidFill>
                  <a:schemeClr val="tx2"/>
                </a:solidFill>
              </a:rPr>
              <a:t>				</a:t>
            </a:r>
            <a:r>
              <a:rPr lang="ro-RO" sz="2800" dirty="0" smtClean="0">
                <a:solidFill>
                  <a:schemeClr val="tx2"/>
                </a:solidFill>
              </a:rPr>
              <a:t>Moralitatea transcende </a:t>
            </a:r>
            <a:br>
              <a:rPr lang="ro-RO" sz="2800" dirty="0" smtClean="0">
                <a:solidFill>
                  <a:schemeClr val="tx2"/>
                </a:solidFill>
              </a:rPr>
            </a:br>
            <a:r>
              <a:rPr lang="ro-RO" sz="2800" dirty="0" smtClean="0">
                <a:solidFill>
                  <a:schemeClr val="tx2"/>
                </a:solidFill>
              </a:rPr>
              <a:t>linii directoare profesionale</a:t>
            </a:r>
            <a:r>
              <a:rPr lang="nb-NO" sz="2800" dirty="0" smtClean="0">
                <a:solidFill>
                  <a:schemeClr val="tx2"/>
                </a:solidFill>
              </a:rPr>
              <a:t>	 		</a:t>
            </a:r>
            <a:r>
              <a:rPr lang="ro-RO" sz="2800" dirty="0" smtClean="0">
                <a:solidFill>
                  <a:schemeClr val="tx2"/>
                </a:solidFill>
              </a:rPr>
              <a:t>normele culturale</a:t>
            </a:r>
            <a:r>
              <a:rPr lang="nb-NO" sz="2800" dirty="0" smtClean="0">
                <a:solidFill>
                  <a:schemeClr val="tx2"/>
                </a:solidFill>
              </a:rPr>
              <a:t>		</a:t>
            </a:r>
            <a:br>
              <a:rPr lang="nb-NO" sz="2800" dirty="0" smtClean="0">
                <a:solidFill>
                  <a:schemeClr val="tx2"/>
                </a:solidFill>
              </a:rPr>
            </a:br>
            <a:r>
              <a:rPr lang="ro-RO" sz="2800" dirty="0" smtClean="0">
                <a:solidFill>
                  <a:schemeClr val="tx2"/>
                </a:solidFill>
              </a:rPr>
              <a:t>și legale, într-o anumită </a:t>
            </a:r>
            <a:br>
              <a:rPr lang="ro-RO" sz="2800" dirty="0" smtClean="0">
                <a:solidFill>
                  <a:schemeClr val="tx2"/>
                </a:solidFill>
              </a:rPr>
            </a:br>
            <a:r>
              <a:rPr lang="ro-RO" sz="2800" dirty="0" smtClean="0">
                <a:solidFill>
                  <a:schemeClr val="tx2"/>
                </a:solidFill>
              </a:rPr>
              <a:t>perioadă și într-un anumit loc</a:t>
            </a:r>
            <a:endParaRPr lang="en-GB" sz="2800" dirty="0">
              <a:solidFill>
                <a:schemeClr val="tx2"/>
              </a:solidFill>
            </a:endParaRPr>
          </a:p>
        </p:txBody>
      </p:sp>
    </p:spTree>
    <p:extLst>
      <p:ext uri="{BB962C8B-B14F-4D97-AF65-F5344CB8AC3E}">
        <p14:creationId xmlns="" xmlns:p14="http://schemas.microsoft.com/office/powerpoint/2010/main" val="280426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0" y="1673817"/>
            <a:ext cx="9906000" cy="5184183"/>
          </a:xfrm>
        </p:spPr>
        <p:txBody>
          <a:bodyPr>
            <a:normAutofit fontScale="90000"/>
          </a:bodyPr>
          <a:lstStyle/>
          <a:p>
            <a:pPr algn="l"/>
            <a:r>
              <a:rPr lang="ro-RO" b="1" dirty="0" smtClean="0">
                <a:solidFill>
                  <a:schemeClr val="tx2"/>
                </a:solidFill>
              </a:rPr>
              <a:t>Etica </a:t>
            </a:r>
            <a:r>
              <a:rPr lang="ro-RO" dirty="0" smtClean="0">
                <a:solidFill>
                  <a:schemeClr val="tx2"/>
                </a:solidFill>
              </a:rPr>
              <a:t>și </a:t>
            </a:r>
            <a:r>
              <a:rPr lang="ro-RO" b="1" dirty="0" smtClean="0">
                <a:solidFill>
                  <a:schemeClr val="tx2"/>
                </a:solidFill>
              </a:rPr>
              <a:t>morala </a:t>
            </a:r>
            <a:r>
              <a:rPr lang="ro-RO" dirty="0" smtClean="0">
                <a:solidFill>
                  <a:schemeClr val="tx2"/>
                </a:solidFill>
              </a:rPr>
              <a:t>se referă la conduita</a:t>
            </a:r>
            <a:r>
              <a:rPr lang="en-US" dirty="0" smtClean="0">
                <a:solidFill>
                  <a:schemeClr val="tx2"/>
                </a:solidFill>
              </a:rPr>
              <a:t> “</a:t>
            </a:r>
            <a:r>
              <a:rPr lang="ro-RO" dirty="0" smtClean="0">
                <a:solidFill>
                  <a:schemeClr val="tx2"/>
                </a:solidFill>
              </a:rPr>
              <a:t>adecvată</a:t>
            </a:r>
            <a:r>
              <a:rPr lang="en-US" dirty="0" smtClean="0">
                <a:solidFill>
                  <a:schemeClr val="tx2"/>
                </a:solidFill>
              </a:rPr>
              <a:t>” </a:t>
            </a:r>
            <a:r>
              <a:rPr lang="ro-RO" dirty="0" smtClean="0">
                <a:solidFill>
                  <a:schemeClr val="tx2"/>
                </a:solidFill>
              </a:rPr>
              <a:t>și </a:t>
            </a:r>
            <a:r>
              <a:rPr lang="en-US" dirty="0" smtClean="0">
                <a:solidFill>
                  <a:schemeClr val="tx2"/>
                </a:solidFill>
              </a:rPr>
              <a:t>“</a:t>
            </a:r>
            <a:r>
              <a:rPr lang="ro-RO" dirty="0" smtClean="0">
                <a:solidFill>
                  <a:schemeClr val="tx2"/>
                </a:solidFill>
              </a:rPr>
              <a:t>inadecvată</a:t>
            </a:r>
            <a:r>
              <a:rPr lang="en-US" dirty="0" smtClean="0">
                <a:solidFill>
                  <a:schemeClr val="tx2"/>
                </a:solidFill>
              </a:rPr>
              <a:t>”. </a:t>
            </a:r>
            <a:r>
              <a:rPr lang="ro-RO" dirty="0" smtClean="0">
                <a:solidFill>
                  <a:schemeClr val="tx2"/>
                </a:solidFill>
              </a:rPr>
              <a:t>Chiar dacă uneori sunt folosite ca sinonime, există diferențe</a:t>
            </a:r>
            <a:r>
              <a:rPr lang="en-US" dirty="0" smtClean="0">
                <a:solidFill>
                  <a:schemeClr val="tx2"/>
                </a:solidFill>
              </a:rPr>
              <a:t>: </a:t>
            </a:r>
            <a:r>
              <a:rPr lang="ro-RO" b="1" dirty="0" smtClean="0">
                <a:solidFill>
                  <a:schemeClr val="tx2"/>
                </a:solidFill>
              </a:rPr>
              <a:t>etica </a:t>
            </a:r>
            <a:r>
              <a:rPr lang="ro-RO" dirty="0" smtClean="0">
                <a:solidFill>
                  <a:schemeClr val="tx2"/>
                </a:solidFill>
              </a:rPr>
              <a:t>se referă la normele stabilite de o sursă externă</a:t>
            </a:r>
            <a:r>
              <a:rPr lang="en-US" dirty="0" smtClean="0">
                <a:solidFill>
                  <a:schemeClr val="tx2"/>
                </a:solidFill>
              </a:rPr>
              <a:t>, </a:t>
            </a:r>
            <a:r>
              <a:rPr lang="ro-RO" dirty="0" smtClean="0">
                <a:solidFill>
                  <a:schemeClr val="tx2"/>
                </a:solidFill>
              </a:rPr>
              <a:t>de ex.</a:t>
            </a:r>
            <a:r>
              <a:rPr lang="en-US" dirty="0" smtClean="0">
                <a:solidFill>
                  <a:schemeClr val="tx2"/>
                </a:solidFill>
              </a:rPr>
              <a:t>, </a:t>
            </a:r>
            <a:r>
              <a:rPr lang="ro-RO" dirty="0" smtClean="0">
                <a:solidFill>
                  <a:schemeClr val="tx2"/>
                </a:solidFill>
              </a:rPr>
              <a:t>codul de conduită la locul de muncă sau principiile diferitelor religii</a:t>
            </a:r>
            <a:r>
              <a:rPr lang="en-US" dirty="0" smtClean="0">
                <a:solidFill>
                  <a:schemeClr val="tx2"/>
                </a:solidFill>
              </a:rPr>
              <a:t>. </a:t>
            </a:r>
            <a:r>
              <a:rPr lang="ro-RO" b="1" dirty="0" smtClean="0">
                <a:solidFill>
                  <a:schemeClr val="tx2"/>
                </a:solidFill>
              </a:rPr>
              <a:t>Morala </a:t>
            </a:r>
            <a:r>
              <a:rPr lang="ro-RO" dirty="0" smtClean="0">
                <a:solidFill>
                  <a:schemeClr val="tx2"/>
                </a:solidFill>
              </a:rPr>
              <a:t>se referă la propriile principii despre bine și rău</a:t>
            </a:r>
            <a:r>
              <a:rPr lang="en-US" dirty="0" smtClean="0">
                <a:solidFill>
                  <a:schemeClr val="tx2"/>
                </a:solidFill>
              </a:rPr>
              <a:t>.</a:t>
            </a:r>
            <a:endParaRPr lang="en-US" dirty="0">
              <a:solidFill>
                <a:schemeClr val="tx2"/>
              </a:solidFill>
            </a:endParaRPr>
          </a:p>
        </p:txBody>
      </p:sp>
    </p:spTree>
    <p:extLst>
      <p:ext uri="{BB962C8B-B14F-4D97-AF65-F5344CB8AC3E}">
        <p14:creationId xmlns="" xmlns:p14="http://schemas.microsoft.com/office/powerpoint/2010/main" val="1979216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 xmlns:p14="http://schemas.microsoft.com/office/powerpoint/2010/main" val="3173876056"/>
              </p:ext>
            </p:extLst>
          </p:nvPr>
        </p:nvGraphicFramePr>
        <p:xfrm>
          <a:off x="386364" y="1700011"/>
          <a:ext cx="9519636" cy="4871077"/>
        </p:xfrm>
        <a:graphic>
          <a:graphicData uri="http://schemas.openxmlformats.org/drawingml/2006/table">
            <a:tbl>
              <a:tblPr/>
              <a:tblGrid>
                <a:gridCol w="4546244"/>
                <a:gridCol w="4973392"/>
              </a:tblGrid>
              <a:tr h="502276">
                <a:tc>
                  <a:txBody>
                    <a:bodyPr/>
                    <a:lstStyle/>
                    <a:p>
                      <a:pPr marL="0" algn="l" fontAlgn="t">
                        <a:spcBef>
                          <a:spcPts val="0"/>
                        </a:spcBef>
                        <a:spcAft>
                          <a:spcPts val="0"/>
                        </a:spcAft>
                      </a:pPr>
                      <a:r>
                        <a:rPr lang="ro-RO" sz="2800" b="1" dirty="0" smtClean="0">
                          <a:solidFill>
                            <a:schemeClr val="tx2"/>
                          </a:solidFill>
                          <a:effectLst/>
                          <a:latin typeface="Droid Serif"/>
                        </a:rPr>
                        <a:t>Etică</a:t>
                      </a:r>
                      <a:endParaRPr lang="nb-NO" sz="2800" b="1" dirty="0">
                        <a:solidFill>
                          <a:schemeClr val="tx2"/>
                        </a:solidFill>
                        <a:effectLst/>
                        <a:latin typeface="Droid Serif"/>
                      </a:endParaRPr>
                    </a:p>
                  </a:txBody>
                  <a:tcPr marL="76200" marR="76200" marT="9525" marB="190500">
                    <a:lnL>
                      <a:noFill/>
                    </a:lnL>
                    <a:lnR>
                      <a:noFill/>
                    </a:lnR>
                    <a:lnT>
                      <a:noFill/>
                    </a:lnT>
                    <a:lnB>
                      <a:noFill/>
                    </a:lnB>
                  </a:tcPr>
                </a:tc>
                <a:tc>
                  <a:txBody>
                    <a:bodyPr/>
                    <a:lstStyle/>
                    <a:p>
                      <a:pPr marL="0" algn="l" fontAlgn="t">
                        <a:spcBef>
                          <a:spcPts val="0"/>
                        </a:spcBef>
                        <a:spcAft>
                          <a:spcPts val="0"/>
                        </a:spcAft>
                      </a:pPr>
                      <a:r>
                        <a:rPr lang="ro-RO" sz="2800" b="1" dirty="0" smtClean="0">
                          <a:solidFill>
                            <a:schemeClr val="tx2"/>
                          </a:solidFill>
                          <a:effectLst/>
                          <a:latin typeface="Droid Serif"/>
                        </a:rPr>
                        <a:t>Morală</a:t>
                      </a:r>
                      <a:endParaRPr lang="nb-NO" sz="2800" b="1" dirty="0">
                        <a:solidFill>
                          <a:schemeClr val="tx2"/>
                        </a:solidFill>
                        <a:effectLst/>
                        <a:latin typeface="Droid Serif"/>
                      </a:endParaRPr>
                    </a:p>
                  </a:txBody>
                  <a:tcPr marL="76200" marR="76200" marT="9525" marB="190500">
                    <a:lnL>
                      <a:noFill/>
                    </a:lnL>
                    <a:lnR>
                      <a:noFill/>
                    </a:lnR>
                    <a:lnT>
                      <a:noFill/>
                    </a:lnT>
                    <a:lnB>
                      <a:noFill/>
                    </a:lnB>
                  </a:tcPr>
                </a:tc>
              </a:tr>
              <a:tr h="4244332">
                <a:tc>
                  <a:txBody>
                    <a:bodyPr/>
                    <a:lstStyle/>
                    <a:p>
                      <a:pPr>
                        <a:spcBef>
                          <a:spcPts val="0"/>
                        </a:spcBef>
                        <a:spcAft>
                          <a:spcPts val="0"/>
                        </a:spcAft>
                      </a:pPr>
                      <a:r>
                        <a:rPr lang="ro-RO" sz="2800" dirty="0" smtClean="0">
                          <a:solidFill>
                            <a:schemeClr val="tx2"/>
                          </a:solidFill>
                          <a:effectLst/>
                        </a:rPr>
                        <a:t>Normele de conduită recunoscute privind o categorie specifică de acțiuni umane sau un anumit grup, ori o anumită cultură</a:t>
                      </a:r>
                      <a:r>
                        <a:rPr lang="en-US" sz="2800" dirty="0" smtClean="0">
                          <a:solidFill>
                            <a:schemeClr val="tx2"/>
                          </a:solidFill>
                          <a:effectLst/>
                        </a:rPr>
                        <a:t>. </a:t>
                      </a:r>
                    </a:p>
                    <a:p>
                      <a:pPr>
                        <a:spcBef>
                          <a:spcPts val="0"/>
                        </a:spcBef>
                        <a:spcAft>
                          <a:spcPts val="0"/>
                        </a:spcAft>
                      </a:pPr>
                      <a:endParaRPr lang="en-US" sz="2800" dirty="0" smtClean="0">
                        <a:solidFill>
                          <a:schemeClr val="tx2"/>
                        </a:solidFill>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ro-RO" sz="2800" dirty="0" smtClean="0">
                          <a:solidFill>
                            <a:schemeClr val="tx2"/>
                          </a:solidFill>
                          <a:effectLst/>
                        </a:rPr>
                        <a:t>Sistem social </a:t>
                      </a:r>
                      <a:r>
                        <a:rPr lang="nb-NO" sz="2800" dirty="0" smtClean="0">
                          <a:solidFill>
                            <a:schemeClr val="tx2"/>
                          </a:solidFill>
                          <a:effectLst/>
                        </a:rPr>
                        <a:t>- </a:t>
                      </a:r>
                      <a:r>
                        <a:rPr lang="ro-RO" sz="2800" dirty="0" smtClean="0">
                          <a:solidFill>
                            <a:schemeClr val="tx2"/>
                          </a:solidFill>
                          <a:effectLst/>
                        </a:rPr>
                        <a:t>extern</a:t>
                      </a:r>
                      <a:endParaRPr lang="nb-NO" sz="2800" dirty="0" smtClean="0">
                        <a:solidFill>
                          <a:schemeClr val="tx2"/>
                        </a:solidFill>
                        <a:effectLst/>
                      </a:endParaRPr>
                    </a:p>
                    <a:p>
                      <a:pPr>
                        <a:spcBef>
                          <a:spcPts val="0"/>
                        </a:spcBef>
                        <a:spcAft>
                          <a:spcPts val="0"/>
                        </a:spcAft>
                      </a:pPr>
                      <a:endParaRPr lang="en-US" sz="2800" dirty="0" smtClean="0">
                        <a:solidFill>
                          <a:schemeClr val="tx2"/>
                        </a:solidFill>
                        <a:effectLst/>
                      </a:endParaRPr>
                    </a:p>
                    <a:p>
                      <a:pPr>
                        <a:spcBef>
                          <a:spcPts val="0"/>
                        </a:spcBef>
                        <a:spcAft>
                          <a:spcPts val="0"/>
                        </a:spcAft>
                      </a:pPr>
                      <a:r>
                        <a:rPr lang="en-US" sz="2800" dirty="0" smtClean="0">
                          <a:solidFill>
                            <a:schemeClr val="tx2"/>
                          </a:solidFill>
                          <a:effectLst/>
                        </a:rPr>
                        <a:t>“</a:t>
                      </a:r>
                      <a:r>
                        <a:rPr lang="en-US" sz="2800" dirty="0" err="1" smtClean="0">
                          <a:solidFill>
                            <a:schemeClr val="tx2"/>
                          </a:solidFill>
                          <a:effectLst/>
                        </a:rPr>
                        <a:t>Grefieri</a:t>
                      </a:r>
                      <a:r>
                        <a:rPr lang="en-US" sz="2800" dirty="0" smtClean="0">
                          <a:solidFill>
                            <a:schemeClr val="tx2"/>
                          </a:solidFill>
                          <a:effectLst/>
                        </a:rPr>
                        <a:t>”</a:t>
                      </a:r>
                      <a:endParaRPr lang="en-US" sz="2800" dirty="0">
                        <a:solidFill>
                          <a:schemeClr val="tx2"/>
                        </a:solidFill>
                        <a:effectLst/>
                      </a:endParaRPr>
                    </a:p>
                  </a:txBody>
                  <a:tcPr marL="95250" marR="95250" marT="47625" marB="47625">
                    <a:lnL>
                      <a:noFill/>
                    </a:lnL>
                    <a:lnR>
                      <a:noFill/>
                    </a:lnR>
                    <a:lnT>
                      <a:noFill/>
                    </a:lnT>
                    <a:lnB w="9525" cap="flat" cmpd="sng" algn="ctr">
                      <a:solidFill>
                        <a:srgbClr val="EDEDED"/>
                      </a:solidFill>
                      <a:prstDash val="solid"/>
                      <a:round/>
                      <a:headEnd type="none" w="med" len="med"/>
                      <a:tailEnd type="none" w="med" len="med"/>
                    </a:lnB>
                  </a:tcPr>
                </a:tc>
                <a:tc>
                  <a:txBody>
                    <a:bodyPr/>
                    <a:lstStyle/>
                    <a:p>
                      <a:pPr>
                        <a:spcBef>
                          <a:spcPts val="0"/>
                        </a:spcBef>
                        <a:spcAft>
                          <a:spcPts val="0"/>
                        </a:spcAft>
                      </a:pPr>
                      <a:r>
                        <a:rPr lang="ro-RO" sz="2800" dirty="0" smtClean="0">
                          <a:solidFill>
                            <a:schemeClr val="tx2"/>
                          </a:solidFill>
                          <a:effectLst/>
                        </a:rPr>
                        <a:t>Principii</a:t>
                      </a:r>
                      <a:r>
                        <a:rPr lang="ro-RO" sz="2800" baseline="0" dirty="0" smtClean="0">
                          <a:solidFill>
                            <a:schemeClr val="tx2"/>
                          </a:solidFill>
                          <a:effectLst/>
                        </a:rPr>
                        <a:t> sau uzanțe privind conduita adecvată sau inadecvată</a:t>
                      </a:r>
                      <a:r>
                        <a:rPr lang="en-US" sz="2800" dirty="0" smtClean="0">
                          <a:solidFill>
                            <a:schemeClr val="tx2"/>
                          </a:solidFill>
                          <a:effectLst/>
                        </a:rPr>
                        <a:t>. </a:t>
                      </a:r>
                      <a:r>
                        <a:rPr lang="ro-RO" sz="2800" dirty="0" smtClean="0">
                          <a:solidFill>
                            <a:schemeClr val="tx2"/>
                          </a:solidFill>
                          <a:effectLst/>
                        </a:rPr>
                        <a:t>În ultimă instanță, moralitatea</a:t>
                      </a:r>
                      <a:r>
                        <a:rPr lang="ro-RO" sz="2800" baseline="0" dirty="0" smtClean="0">
                          <a:solidFill>
                            <a:schemeClr val="tx2"/>
                          </a:solidFill>
                          <a:effectLst/>
                        </a:rPr>
                        <a:t> este busola personală care indică ce este corect și ce este greșit</a:t>
                      </a:r>
                      <a:r>
                        <a:rPr lang="en-US" sz="2800" dirty="0" smtClean="0">
                          <a:solidFill>
                            <a:schemeClr val="tx2"/>
                          </a:solidFill>
                          <a:effectLst/>
                        </a:rPr>
                        <a:t>.</a:t>
                      </a:r>
                    </a:p>
                    <a:p>
                      <a:pPr>
                        <a:spcBef>
                          <a:spcPts val="0"/>
                        </a:spcBef>
                        <a:spcAft>
                          <a:spcPts val="0"/>
                        </a:spcAft>
                      </a:pPr>
                      <a:r>
                        <a:rPr lang="en-US" sz="2800" dirty="0" smtClean="0">
                          <a:solidFill>
                            <a:schemeClr val="tx2"/>
                          </a:solidFill>
                          <a:effectLst/>
                        </a:rPr>
                        <a:t>Individual – </a:t>
                      </a:r>
                      <a:r>
                        <a:rPr lang="ro-RO" sz="2800" dirty="0" smtClean="0">
                          <a:solidFill>
                            <a:schemeClr val="tx2"/>
                          </a:solidFill>
                          <a:effectLst/>
                        </a:rPr>
                        <a:t>intern</a:t>
                      </a:r>
                      <a:endParaRPr lang="en-US" sz="2800" dirty="0" smtClean="0">
                        <a:solidFill>
                          <a:schemeClr val="tx2"/>
                        </a:solidFill>
                        <a:effectLst/>
                      </a:endParaRPr>
                    </a:p>
                    <a:p>
                      <a:pPr>
                        <a:spcBef>
                          <a:spcPts val="0"/>
                        </a:spcBef>
                        <a:spcAft>
                          <a:spcPts val="0"/>
                        </a:spcAft>
                      </a:pPr>
                      <a:endParaRPr lang="en-US" sz="2800" dirty="0" smtClean="0">
                        <a:solidFill>
                          <a:schemeClr val="tx2"/>
                        </a:solidFill>
                        <a:effectLst/>
                      </a:endParaRPr>
                    </a:p>
                    <a:p>
                      <a:pPr>
                        <a:spcBef>
                          <a:spcPts val="0"/>
                        </a:spcBef>
                        <a:spcAft>
                          <a:spcPts val="0"/>
                        </a:spcAft>
                      </a:pPr>
                      <a:r>
                        <a:rPr lang="ro-RO" sz="2800" dirty="0" smtClean="0">
                          <a:solidFill>
                            <a:schemeClr val="tx2"/>
                          </a:solidFill>
                          <a:effectLst/>
                        </a:rPr>
                        <a:t>Ce este corect pentru mine acum</a:t>
                      </a:r>
                      <a:endParaRPr lang="en-US" sz="2800" dirty="0">
                        <a:solidFill>
                          <a:schemeClr val="tx2"/>
                        </a:solidFill>
                        <a:effectLst/>
                      </a:endParaRPr>
                    </a:p>
                  </a:txBody>
                  <a:tcPr marL="95250" marR="95250" marT="47625" marB="47625">
                    <a:lnL>
                      <a:noFill/>
                    </a:lnL>
                    <a:lnR>
                      <a:noFill/>
                    </a:lnR>
                    <a:lnT>
                      <a:noFill/>
                    </a:lnT>
                    <a:lnB w="9525" cap="flat" cmpd="sng" algn="ctr">
                      <a:solidFill>
                        <a:srgbClr val="EDEDE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414858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0" y="1720840"/>
            <a:ext cx="9906000" cy="4770537"/>
          </a:xfrm>
          <a:prstGeom prst="rect">
            <a:avLst/>
          </a:prstGeom>
        </p:spPr>
        <p:txBody>
          <a:bodyPr wrap="square">
            <a:spAutoFit/>
          </a:bodyPr>
          <a:lstStyle/>
          <a:p>
            <a:pPr algn="ctr">
              <a:spcBef>
                <a:spcPts val="0"/>
              </a:spcBef>
              <a:spcAft>
                <a:spcPts val="0"/>
              </a:spcAft>
            </a:pPr>
            <a:r>
              <a:rPr lang="ro-RO" sz="2800" b="1" dirty="0" smtClean="0">
                <a:solidFill>
                  <a:schemeClr val="tx2"/>
                </a:solidFill>
                <a:latin typeface="Droid Serif"/>
              </a:rPr>
              <a:t>Sursa principiilor</a:t>
            </a:r>
            <a:endParaRPr lang="en-US" sz="2800" b="1" dirty="0" smtClean="0">
              <a:solidFill>
                <a:schemeClr val="tx2"/>
              </a:solidFill>
              <a:latin typeface="Droid Serif"/>
            </a:endParaRPr>
          </a:p>
          <a:p>
            <a:pPr algn="ctr">
              <a:spcBef>
                <a:spcPts val="0"/>
              </a:spcBef>
              <a:spcAft>
                <a:spcPts val="0"/>
              </a:spcAft>
            </a:pPr>
            <a:endParaRPr lang="en-US" sz="1200" b="1" dirty="0">
              <a:solidFill>
                <a:schemeClr val="tx2"/>
              </a:solidFill>
              <a:latin typeface="Droid Serif"/>
            </a:endParaRPr>
          </a:p>
          <a:p>
            <a:pPr>
              <a:spcBef>
                <a:spcPts val="0"/>
              </a:spcBef>
              <a:spcAft>
                <a:spcPts val="0"/>
              </a:spcAft>
            </a:pPr>
            <a:r>
              <a:rPr lang="ro-RO" sz="2800" dirty="0" smtClean="0">
                <a:solidFill>
                  <a:schemeClr val="tx2"/>
                </a:solidFill>
              </a:rPr>
              <a:t>Etica reprezintă standardele externe stabilite de instituții, grupuri sau o </a:t>
            </a:r>
            <a:r>
              <a:rPr lang="ro-RO" sz="2800" dirty="0" smtClean="0">
                <a:solidFill>
                  <a:schemeClr val="tx2"/>
                </a:solidFill>
                <a:hlinkClick r:id="rId2" tooltip="Their vs There"/>
              </a:rPr>
              <a:t>cultură</a:t>
            </a:r>
            <a:r>
              <a:rPr lang="ro-RO" sz="2800" dirty="0" smtClean="0">
                <a:solidFill>
                  <a:schemeClr val="tx2"/>
                </a:solidFill>
              </a:rPr>
              <a:t> din care face parte o anumită persoană</a:t>
            </a:r>
            <a:r>
              <a:rPr lang="en-US" sz="2800" dirty="0" smtClean="0">
                <a:solidFill>
                  <a:schemeClr val="tx2"/>
                </a:solidFill>
              </a:rPr>
              <a:t>. </a:t>
            </a:r>
            <a:r>
              <a:rPr lang="ro-RO" sz="2800" dirty="0" smtClean="0">
                <a:solidFill>
                  <a:schemeClr val="tx2"/>
                </a:solidFill>
              </a:rPr>
              <a:t>De exemplu</a:t>
            </a:r>
            <a:r>
              <a:rPr lang="en-US" sz="2800" dirty="0" smtClean="0">
                <a:solidFill>
                  <a:schemeClr val="tx2"/>
                </a:solidFill>
              </a:rPr>
              <a:t>, </a:t>
            </a:r>
            <a:r>
              <a:rPr lang="ro-RO" sz="2800" dirty="0" smtClean="0">
                <a:solidFill>
                  <a:schemeClr val="tx2"/>
                </a:solidFill>
              </a:rPr>
              <a:t>avocații, polițiștii și medicii trebuie să respecte codul etic al profesiei, indiferent de </a:t>
            </a:r>
            <a:r>
              <a:rPr lang="ro-RO" sz="2800" dirty="0" smtClean="0">
                <a:solidFill>
                  <a:schemeClr val="tx2"/>
                </a:solidFill>
                <a:hlinkClick r:id="rId2" tooltip="Their vs There"/>
              </a:rPr>
              <a:t>propriile</a:t>
            </a:r>
            <a:r>
              <a:rPr lang="en-US" sz="2800" dirty="0" smtClean="0">
                <a:solidFill>
                  <a:schemeClr val="tx2"/>
                </a:solidFill>
              </a:rPr>
              <a:t> </a:t>
            </a:r>
            <a:r>
              <a:rPr lang="ro-RO" sz="2800" dirty="0" smtClean="0">
                <a:solidFill>
                  <a:schemeClr val="tx2"/>
                </a:solidFill>
              </a:rPr>
              <a:t>sentimente sau preferințe</a:t>
            </a:r>
            <a:r>
              <a:rPr lang="en-US" sz="2800" dirty="0" smtClean="0">
                <a:solidFill>
                  <a:schemeClr val="tx2"/>
                </a:solidFill>
              </a:rPr>
              <a:t>. </a:t>
            </a:r>
            <a:r>
              <a:rPr lang="ro-RO" sz="2800" dirty="0" smtClean="0">
                <a:solidFill>
                  <a:schemeClr val="tx2"/>
                </a:solidFill>
              </a:rPr>
              <a:t>Etica poate fi considerată, de asemenea, un sistem social sau un cadru de comportament acceptabil</a:t>
            </a:r>
            <a:r>
              <a:rPr lang="en-US" sz="2800" dirty="0" smtClean="0">
                <a:solidFill>
                  <a:schemeClr val="tx2"/>
                </a:solidFill>
              </a:rPr>
              <a:t>. </a:t>
            </a:r>
          </a:p>
          <a:p>
            <a:pPr>
              <a:spcBef>
                <a:spcPts val="0"/>
              </a:spcBef>
              <a:spcAft>
                <a:spcPts val="0"/>
              </a:spcAft>
            </a:pPr>
            <a:endParaRPr lang="en-US" sz="1200" dirty="0">
              <a:solidFill>
                <a:schemeClr val="tx2"/>
              </a:solidFill>
            </a:endParaRPr>
          </a:p>
          <a:p>
            <a:pPr>
              <a:spcBef>
                <a:spcPts val="0"/>
              </a:spcBef>
              <a:spcAft>
                <a:spcPts val="0"/>
              </a:spcAft>
            </a:pPr>
            <a:r>
              <a:rPr lang="ro-RO" sz="2800" dirty="0" smtClean="0">
                <a:solidFill>
                  <a:schemeClr val="tx2"/>
                </a:solidFill>
              </a:rPr>
              <a:t>Morala este, de asemenea, influențată de cultură sau societate</a:t>
            </a:r>
            <a:r>
              <a:rPr lang="en-US" sz="2800" dirty="0" smtClean="0">
                <a:solidFill>
                  <a:schemeClr val="tx2"/>
                </a:solidFill>
              </a:rPr>
              <a:t>, </a:t>
            </a:r>
            <a:r>
              <a:rPr lang="ro-RO" sz="2800" dirty="0" smtClean="0">
                <a:solidFill>
                  <a:schemeClr val="tx2"/>
                </a:solidFill>
              </a:rPr>
              <a:t>însă reprezintă </a:t>
            </a:r>
            <a:r>
              <a:rPr lang="ro-RO" sz="2800" dirty="0" smtClean="0">
                <a:solidFill>
                  <a:schemeClr val="tx2"/>
                </a:solidFill>
                <a:hlinkClick r:id="rId3" tooltip="Principal vs Principle"/>
              </a:rPr>
              <a:t>principiile</a:t>
            </a:r>
            <a:r>
              <a:rPr lang="ro-RO" sz="2800" dirty="0" smtClean="0">
                <a:solidFill>
                  <a:schemeClr val="tx2"/>
                </a:solidFill>
              </a:rPr>
              <a:t> personale create și susținute de fiecare persoană</a:t>
            </a:r>
            <a:r>
              <a:rPr lang="en-US" sz="2800" dirty="0" smtClean="0">
                <a:solidFill>
                  <a:schemeClr val="tx2"/>
                </a:solidFill>
              </a:rPr>
              <a:t>. </a:t>
            </a:r>
            <a:endParaRPr lang="en-US" sz="2800" dirty="0">
              <a:solidFill>
                <a:schemeClr val="tx2"/>
              </a:solidFill>
              <a:effectLst/>
            </a:endParaRPr>
          </a:p>
        </p:txBody>
      </p:sp>
    </p:spTree>
    <p:extLst>
      <p:ext uri="{BB962C8B-B14F-4D97-AF65-F5344CB8AC3E}">
        <p14:creationId xmlns="" xmlns:p14="http://schemas.microsoft.com/office/powerpoint/2010/main" val="15615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86226" y="1582341"/>
            <a:ext cx="9819774" cy="4770537"/>
          </a:xfrm>
          <a:prstGeom prst="rect">
            <a:avLst/>
          </a:prstGeom>
        </p:spPr>
        <p:txBody>
          <a:bodyPr wrap="square">
            <a:spAutoFit/>
          </a:bodyPr>
          <a:lstStyle/>
          <a:p>
            <a:pPr algn="ctr">
              <a:spcBef>
                <a:spcPts val="0"/>
              </a:spcBef>
              <a:spcAft>
                <a:spcPts val="0"/>
              </a:spcAft>
            </a:pPr>
            <a:r>
              <a:rPr lang="ro-RO" sz="2800" b="1" dirty="0" smtClean="0">
                <a:solidFill>
                  <a:schemeClr val="tx2"/>
                </a:solidFill>
                <a:latin typeface="Droid Serif"/>
              </a:rPr>
              <a:t>Consecvență și flexibilitate</a:t>
            </a:r>
            <a:endParaRPr lang="en-US" sz="2800" b="1" dirty="0" smtClean="0">
              <a:solidFill>
                <a:schemeClr val="tx2"/>
              </a:solidFill>
              <a:latin typeface="Droid Serif"/>
            </a:endParaRPr>
          </a:p>
          <a:p>
            <a:pPr algn="ctr">
              <a:spcBef>
                <a:spcPts val="0"/>
              </a:spcBef>
              <a:spcAft>
                <a:spcPts val="0"/>
              </a:spcAft>
            </a:pPr>
            <a:endParaRPr lang="en-US" sz="1200" b="1" dirty="0">
              <a:solidFill>
                <a:schemeClr val="tx2"/>
              </a:solidFill>
              <a:latin typeface="Droid Serif"/>
            </a:endParaRPr>
          </a:p>
          <a:p>
            <a:pPr>
              <a:spcBef>
                <a:spcPts val="0"/>
              </a:spcBef>
              <a:spcAft>
                <a:spcPts val="0"/>
              </a:spcAft>
            </a:pPr>
            <a:r>
              <a:rPr lang="ro-RO" sz="2800" dirty="0" smtClean="0">
                <a:solidFill>
                  <a:schemeClr val="tx2"/>
                </a:solidFill>
              </a:rPr>
              <a:t>Etica este foarte consecventă într-un anumit context, însă poate varia semnificativ în contexte diferite</a:t>
            </a:r>
            <a:r>
              <a:rPr lang="en-US" sz="2800" dirty="0" smtClean="0">
                <a:solidFill>
                  <a:schemeClr val="tx2"/>
                </a:solidFill>
              </a:rPr>
              <a:t>. </a:t>
            </a:r>
            <a:r>
              <a:rPr lang="ro-RO" sz="2800" dirty="0" smtClean="0">
                <a:solidFill>
                  <a:schemeClr val="tx2"/>
                </a:solidFill>
                <a:hlinkClick r:id="rId2" tooltip="http://en.wikipedia.org/wiki/Profession"/>
              </a:rPr>
              <a:t>De exemplu</a:t>
            </a:r>
            <a:r>
              <a:rPr lang="en-US" sz="2800" dirty="0" smtClean="0">
                <a:solidFill>
                  <a:schemeClr val="tx2"/>
                </a:solidFill>
              </a:rPr>
              <a:t>, </a:t>
            </a:r>
            <a:r>
              <a:rPr lang="ro-RO" sz="2800" dirty="0" smtClean="0">
                <a:solidFill>
                  <a:schemeClr val="tx2"/>
                </a:solidFill>
              </a:rPr>
              <a:t>etica </a:t>
            </a:r>
            <a:r>
              <a:rPr lang="ro-RO" sz="2800" dirty="0" smtClean="0">
                <a:solidFill>
                  <a:schemeClr val="tx2"/>
                </a:solidFill>
                <a:hlinkClick r:id="rId2" tooltip="http://en.wikipedia.org/wiki/Profession"/>
              </a:rPr>
              <a:t>profesiei</a:t>
            </a:r>
            <a:r>
              <a:rPr lang="ro-RO" sz="2800" dirty="0" smtClean="0">
                <a:solidFill>
                  <a:schemeClr val="tx2"/>
                </a:solidFill>
              </a:rPr>
              <a:t> medicale este în general consecventă și nu diferă de la un spital la altul, însă este diferită de etica profesiei juridice</a:t>
            </a:r>
            <a:r>
              <a:rPr lang="en-US" sz="2800" dirty="0" smtClean="0">
                <a:solidFill>
                  <a:schemeClr val="tx2"/>
                </a:solidFill>
              </a:rPr>
              <a:t>. </a:t>
            </a:r>
          </a:p>
          <a:p>
            <a:pPr>
              <a:spcBef>
                <a:spcPts val="0"/>
              </a:spcBef>
              <a:spcAft>
                <a:spcPts val="0"/>
              </a:spcAft>
            </a:pPr>
            <a:endParaRPr lang="en-US" sz="1200" dirty="0">
              <a:solidFill>
                <a:schemeClr val="tx2"/>
              </a:solidFill>
            </a:endParaRPr>
          </a:p>
          <a:p>
            <a:pPr>
              <a:spcBef>
                <a:spcPts val="0"/>
              </a:spcBef>
              <a:spcAft>
                <a:spcPts val="0"/>
              </a:spcAft>
            </a:pPr>
            <a:r>
              <a:rPr lang="ro-RO" sz="2800" dirty="0" smtClean="0">
                <a:solidFill>
                  <a:schemeClr val="tx2"/>
                </a:solidFill>
              </a:rPr>
              <a:t>Codul moral al unei persoane este de obicei același și consecvent în orice context, însă este posibil ca anumite evenimente să schimbe radical convingerile și valorile personale</a:t>
            </a:r>
            <a:r>
              <a:rPr lang="en-US" sz="2800" dirty="0" smtClean="0">
                <a:solidFill>
                  <a:schemeClr val="tx2"/>
                </a:solidFill>
              </a:rPr>
              <a:t>. </a:t>
            </a:r>
            <a:endParaRPr lang="en-US" sz="2800" dirty="0">
              <a:solidFill>
                <a:schemeClr val="tx2"/>
              </a:solidFill>
              <a:effectLst/>
            </a:endParaRPr>
          </a:p>
        </p:txBody>
      </p:sp>
    </p:spTree>
    <p:extLst>
      <p:ext uri="{BB962C8B-B14F-4D97-AF65-F5344CB8AC3E}">
        <p14:creationId xmlns="" xmlns:p14="http://schemas.microsoft.com/office/powerpoint/2010/main" val="1335220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0" y="1237248"/>
            <a:ext cx="9906000" cy="5324535"/>
          </a:xfrm>
          <a:prstGeom prst="rect">
            <a:avLst/>
          </a:prstGeom>
        </p:spPr>
        <p:txBody>
          <a:bodyPr wrap="square">
            <a:spAutoFit/>
          </a:bodyPr>
          <a:lstStyle/>
          <a:p>
            <a:endParaRPr lang="en-US" sz="2800" dirty="0"/>
          </a:p>
          <a:p>
            <a:pPr algn="ctr"/>
            <a:r>
              <a:rPr lang="ro-RO" sz="2800" b="1" dirty="0" smtClean="0">
                <a:solidFill>
                  <a:schemeClr val="tx2"/>
                </a:solidFill>
              </a:rPr>
              <a:t>Conflicte între etică și morală</a:t>
            </a:r>
            <a:endParaRPr lang="en-US" sz="2800" b="1" dirty="0" smtClean="0">
              <a:solidFill>
                <a:schemeClr val="tx2"/>
              </a:solidFill>
            </a:endParaRPr>
          </a:p>
          <a:p>
            <a:pPr algn="ctr"/>
            <a:endParaRPr lang="en-US" sz="1200" b="1" dirty="0">
              <a:solidFill>
                <a:schemeClr val="tx2"/>
              </a:solidFill>
            </a:endParaRPr>
          </a:p>
          <a:p>
            <a:pPr>
              <a:spcBef>
                <a:spcPts val="0"/>
              </a:spcBef>
              <a:spcAft>
                <a:spcPts val="0"/>
              </a:spcAft>
            </a:pPr>
            <a:r>
              <a:rPr lang="ro-RO" sz="2600" dirty="0" smtClean="0">
                <a:solidFill>
                  <a:schemeClr val="tx2"/>
                </a:solidFill>
              </a:rPr>
              <a:t>Un exemplu de conflict între etică și morală constă în activitatea avocatului apărării</a:t>
            </a:r>
            <a:r>
              <a:rPr lang="en-US" sz="2600" dirty="0" smtClean="0">
                <a:solidFill>
                  <a:schemeClr val="tx2"/>
                </a:solidFill>
              </a:rPr>
              <a:t>. </a:t>
            </a:r>
            <a:r>
              <a:rPr lang="ro-RO" sz="2600" dirty="0" smtClean="0">
                <a:solidFill>
                  <a:schemeClr val="tx2"/>
                </a:solidFill>
              </a:rPr>
              <a:t>Morala sa îi poate dicta că </a:t>
            </a:r>
            <a:r>
              <a:rPr lang="ro-RO" sz="2600" dirty="0" smtClean="0">
                <a:solidFill>
                  <a:schemeClr val="tx2"/>
                </a:solidFill>
                <a:hlinkClick r:id="rId2" tooltip="http://en.wikipedia.org/wiki/Profession"/>
              </a:rPr>
              <a:t>omorul</a:t>
            </a:r>
            <a:r>
              <a:rPr lang="ro-RO" sz="2600" dirty="0" smtClean="0">
                <a:solidFill>
                  <a:schemeClr val="tx2"/>
                </a:solidFill>
              </a:rPr>
              <a:t> este reprobabil, iar criminalii ar trebui pedepsiți</a:t>
            </a:r>
            <a:r>
              <a:rPr lang="en-US" sz="2600" dirty="0" smtClean="0">
                <a:solidFill>
                  <a:schemeClr val="tx2"/>
                </a:solidFill>
              </a:rPr>
              <a:t>, </a:t>
            </a:r>
            <a:r>
              <a:rPr lang="ro-RO" sz="2600" dirty="0" smtClean="0">
                <a:solidFill>
                  <a:schemeClr val="tx2"/>
                </a:solidFill>
              </a:rPr>
              <a:t>însă etica sa profesională de avocat îi dictează să își apere clientul depunând toate diligențele necesare</a:t>
            </a:r>
            <a:r>
              <a:rPr lang="en-US" sz="2600" dirty="0" smtClean="0">
                <a:solidFill>
                  <a:schemeClr val="tx2"/>
                </a:solidFill>
              </a:rPr>
              <a:t>, </a:t>
            </a:r>
            <a:r>
              <a:rPr lang="ro-RO" sz="2600" i="1" dirty="0" smtClean="0">
                <a:solidFill>
                  <a:schemeClr val="tx2"/>
                </a:solidFill>
              </a:rPr>
              <a:t>chiar dacă știe că acesta este vinovat</a:t>
            </a:r>
            <a:r>
              <a:rPr lang="en-US" sz="2600" i="1" dirty="0" smtClean="0">
                <a:solidFill>
                  <a:schemeClr val="tx2"/>
                </a:solidFill>
              </a:rPr>
              <a:t>?</a:t>
            </a:r>
            <a:r>
              <a:rPr lang="en-US" sz="2600" dirty="0" smtClean="0">
                <a:solidFill>
                  <a:schemeClr val="tx2"/>
                </a:solidFill>
              </a:rPr>
              <a:t> </a:t>
            </a:r>
          </a:p>
          <a:p>
            <a:pPr>
              <a:spcBef>
                <a:spcPts val="0"/>
              </a:spcBef>
              <a:spcAft>
                <a:spcPts val="0"/>
              </a:spcAft>
            </a:pPr>
            <a:endParaRPr lang="en-US" sz="1200" dirty="0">
              <a:solidFill>
                <a:schemeClr val="tx2"/>
              </a:solidFill>
            </a:endParaRPr>
          </a:p>
          <a:p>
            <a:pPr>
              <a:spcBef>
                <a:spcPts val="0"/>
              </a:spcBef>
              <a:spcAft>
                <a:spcPts val="0"/>
              </a:spcAft>
            </a:pPr>
            <a:r>
              <a:rPr lang="ro-RO" sz="2600" dirty="0" smtClean="0">
                <a:solidFill>
                  <a:schemeClr val="tx2"/>
                </a:solidFill>
              </a:rPr>
              <a:t>Un alt exemplu, din domeniul medical</a:t>
            </a:r>
            <a:r>
              <a:rPr lang="en-US" sz="2600" dirty="0" smtClean="0">
                <a:solidFill>
                  <a:schemeClr val="tx2"/>
                </a:solidFill>
              </a:rPr>
              <a:t>. </a:t>
            </a:r>
            <a:r>
              <a:rPr lang="ro-RO" sz="2600" dirty="0" smtClean="0">
                <a:solidFill>
                  <a:schemeClr val="tx2"/>
                </a:solidFill>
              </a:rPr>
              <a:t>În cele mai multe țări ale lumii, medicul nu poate eutanasia un pacient, nici la solicitarea acestuia</a:t>
            </a:r>
            <a:r>
              <a:rPr lang="en-US" sz="2600" dirty="0" smtClean="0">
                <a:solidFill>
                  <a:schemeClr val="tx2"/>
                </a:solidFill>
              </a:rPr>
              <a:t>, </a:t>
            </a:r>
            <a:r>
              <a:rPr lang="ro-RO" sz="2600" dirty="0" smtClean="0">
                <a:solidFill>
                  <a:schemeClr val="tx2"/>
                </a:solidFill>
              </a:rPr>
              <a:t>conform standardelor eticii profesionale</a:t>
            </a:r>
            <a:r>
              <a:rPr lang="en-US" sz="2600" dirty="0" smtClean="0">
                <a:solidFill>
                  <a:schemeClr val="tx2"/>
                </a:solidFill>
              </a:rPr>
              <a:t>. </a:t>
            </a:r>
            <a:r>
              <a:rPr lang="ro-RO" sz="2600" dirty="0" smtClean="0">
                <a:solidFill>
                  <a:schemeClr val="tx2"/>
                </a:solidFill>
              </a:rPr>
              <a:t>Cu toate acestea</a:t>
            </a:r>
            <a:r>
              <a:rPr lang="en-US" sz="2600" dirty="0" smtClean="0">
                <a:solidFill>
                  <a:schemeClr val="tx2"/>
                </a:solidFill>
              </a:rPr>
              <a:t>, </a:t>
            </a:r>
            <a:r>
              <a:rPr lang="ro-RO" sz="2600" dirty="0" smtClean="0">
                <a:solidFill>
                  <a:schemeClr val="tx2"/>
                </a:solidFill>
              </a:rPr>
              <a:t>același medic poate avea convingerea </a:t>
            </a:r>
            <a:r>
              <a:rPr lang="ro-RO" sz="2600" i="1" dirty="0" smtClean="0">
                <a:solidFill>
                  <a:schemeClr val="tx2"/>
                </a:solidFill>
              </a:rPr>
              <a:t>personală </a:t>
            </a:r>
            <a:r>
              <a:rPr lang="ro-RO" sz="2600" dirty="0" smtClean="0">
                <a:solidFill>
                  <a:schemeClr val="tx2"/>
                </a:solidFill>
              </a:rPr>
              <a:t>că este dreptul pacientului să moară în conformitate cu propria moralitate</a:t>
            </a:r>
            <a:r>
              <a:rPr lang="en-US" sz="2600" dirty="0" smtClean="0">
                <a:solidFill>
                  <a:schemeClr val="tx2"/>
                </a:solidFill>
              </a:rPr>
              <a:t>. </a:t>
            </a:r>
            <a:endParaRPr lang="en-US" sz="2600" dirty="0">
              <a:solidFill>
                <a:schemeClr val="tx2"/>
              </a:solidFill>
              <a:effectLst/>
            </a:endParaRPr>
          </a:p>
        </p:txBody>
      </p:sp>
    </p:spTree>
    <p:extLst>
      <p:ext uri="{BB962C8B-B14F-4D97-AF65-F5344CB8AC3E}">
        <p14:creationId xmlns="" xmlns:p14="http://schemas.microsoft.com/office/powerpoint/2010/main" val="2908502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p:nvPr/>
        </p:nvSpPr>
        <p:spPr>
          <a:xfrm>
            <a:off x="1" y="1720312"/>
            <a:ext cx="9906000" cy="5139869"/>
          </a:xfrm>
          <a:prstGeom prst="rect">
            <a:avLst/>
          </a:prstGeom>
        </p:spPr>
        <p:txBody>
          <a:bodyPr wrap="square">
            <a:spAutoFit/>
          </a:bodyPr>
          <a:lstStyle/>
          <a:p>
            <a:pPr algn="ctr"/>
            <a:r>
              <a:rPr lang="ro-RO" sz="2800" b="1" dirty="0" smtClean="0">
                <a:solidFill>
                  <a:schemeClr val="tx2"/>
                </a:solidFill>
              </a:rPr>
              <a:t>Etica normativă</a:t>
            </a:r>
            <a:endParaRPr lang="nb-NO" sz="2800" b="1" dirty="0" smtClean="0">
              <a:solidFill>
                <a:schemeClr val="tx2"/>
              </a:solidFill>
            </a:endParaRPr>
          </a:p>
          <a:p>
            <a:endParaRPr lang="nb-NO" sz="2800" b="1" dirty="0">
              <a:solidFill>
                <a:schemeClr val="tx2"/>
              </a:solidFill>
            </a:endParaRPr>
          </a:p>
          <a:p>
            <a:r>
              <a:rPr lang="ro-RO" sz="2800" dirty="0" smtClean="0">
                <a:solidFill>
                  <a:schemeClr val="tx2"/>
                </a:solidFill>
              </a:rPr>
              <a:t>Etica normativă este studiul acțiunii etice</a:t>
            </a:r>
            <a:r>
              <a:rPr lang="en-US" sz="2800" dirty="0" smtClean="0">
                <a:solidFill>
                  <a:schemeClr val="tx2"/>
                </a:solidFill>
              </a:rPr>
              <a:t>. </a:t>
            </a:r>
            <a:r>
              <a:rPr lang="ro-RO" sz="2800" dirty="0" smtClean="0">
                <a:solidFill>
                  <a:schemeClr val="tx2"/>
                </a:solidFill>
              </a:rPr>
              <a:t>Aceasta este ramura eticii care analizează întrebările care survin atunci când se pune problema cum s-ar cuveni să acționăm</a:t>
            </a:r>
            <a:r>
              <a:rPr lang="en-US" sz="2800" dirty="0" smtClean="0">
                <a:solidFill>
                  <a:schemeClr val="tx2"/>
                </a:solidFill>
              </a:rPr>
              <a:t>, </a:t>
            </a:r>
            <a:r>
              <a:rPr lang="ro-RO" sz="2800" dirty="0" smtClean="0">
                <a:solidFill>
                  <a:schemeClr val="tx2"/>
                </a:solidFill>
              </a:rPr>
              <a:t>din punct de vedere moral</a:t>
            </a:r>
            <a:r>
              <a:rPr lang="en-US" sz="2800" dirty="0" smtClean="0">
                <a:solidFill>
                  <a:schemeClr val="tx2"/>
                </a:solidFill>
              </a:rPr>
              <a:t>. </a:t>
            </a:r>
            <a:r>
              <a:rPr lang="ro-RO" sz="2800" dirty="0" smtClean="0">
                <a:solidFill>
                  <a:schemeClr val="tx2"/>
                </a:solidFill>
              </a:rPr>
              <a:t>Tradițional</a:t>
            </a:r>
            <a:r>
              <a:rPr lang="en-US" sz="2800" dirty="0" smtClean="0">
                <a:solidFill>
                  <a:schemeClr val="tx2"/>
                </a:solidFill>
              </a:rPr>
              <a:t>, </a:t>
            </a:r>
            <a:r>
              <a:rPr lang="ro-RO" sz="2800" dirty="0" smtClean="0">
                <a:solidFill>
                  <a:schemeClr val="tx2"/>
                </a:solidFill>
              </a:rPr>
              <a:t>etica normativă </a:t>
            </a:r>
            <a:r>
              <a:rPr lang="en-US" sz="2800" dirty="0" smtClean="0">
                <a:solidFill>
                  <a:schemeClr val="tx2"/>
                </a:solidFill>
              </a:rPr>
              <a:t>(</a:t>
            </a:r>
            <a:r>
              <a:rPr lang="ro-RO" sz="2800" dirty="0" smtClean="0">
                <a:solidFill>
                  <a:schemeClr val="tx2"/>
                </a:solidFill>
              </a:rPr>
              <a:t>cunoscută și ca teorie morală</a:t>
            </a:r>
            <a:r>
              <a:rPr lang="en-US" sz="2800" dirty="0" smtClean="0">
                <a:solidFill>
                  <a:schemeClr val="tx2"/>
                </a:solidFill>
              </a:rPr>
              <a:t>) </a:t>
            </a:r>
            <a:r>
              <a:rPr lang="ro-RO" sz="2800" dirty="0" smtClean="0">
                <a:solidFill>
                  <a:schemeClr val="tx2"/>
                </a:solidFill>
              </a:rPr>
              <a:t>a studiat ce anume determină o acțiune să fie corectă sau greșită</a:t>
            </a:r>
            <a:r>
              <a:rPr lang="en-US" sz="2800" dirty="0" smtClean="0">
                <a:solidFill>
                  <a:schemeClr val="tx2"/>
                </a:solidFill>
              </a:rPr>
              <a:t>. </a:t>
            </a:r>
            <a:r>
              <a:rPr lang="ro-RO" sz="2800" dirty="0" smtClean="0">
                <a:solidFill>
                  <a:schemeClr val="tx2"/>
                </a:solidFill>
              </a:rPr>
              <a:t>Aceste teorii au oferit un principiu moral general la care se putea apela pentru decizii morale dificile</a:t>
            </a:r>
            <a:r>
              <a:rPr lang="en-US" sz="2800" dirty="0" smtClean="0">
                <a:solidFill>
                  <a:schemeClr val="tx2"/>
                </a:solidFill>
              </a:rPr>
              <a:t>.</a:t>
            </a:r>
          </a:p>
          <a:p>
            <a:endParaRPr lang="en-US" sz="2400" dirty="0"/>
          </a:p>
          <a:p>
            <a:endParaRPr lang="en-GB" sz="2400" dirty="0"/>
          </a:p>
        </p:txBody>
      </p:sp>
    </p:spTree>
    <p:extLst>
      <p:ext uri="{BB962C8B-B14F-4D97-AF65-F5344CB8AC3E}">
        <p14:creationId xmlns="" xmlns:p14="http://schemas.microsoft.com/office/powerpoint/2010/main" val="1438883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2837</TotalTime>
  <Words>1326</Words>
  <Application>Microsoft Office PowerPoint</Application>
  <PresentationFormat>A4 Paper (210x297 mm)</PresentationFormat>
  <Paragraphs>91</Paragraphs>
  <Slides>23</Slides>
  <Notes>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Conception personnalisée</vt:lpstr>
      <vt:lpstr> </vt:lpstr>
      <vt:lpstr>Slide 2</vt:lpstr>
      <vt:lpstr>Etică          Morală         Cuvântul grecesc «ethos»,   Cuvântul latin «mos», însemnând caracter     însemând uzanțe      Etica este guvernată de     Moralitatea transcende  linii directoare profesionale    normele culturale   și legale, într-o anumită  perioadă și într-un anumit loc</vt:lpstr>
      <vt:lpstr>Etica și morala se referă la conduita “adecvată” și “inadecvată”. Chiar dacă uneori sunt folosite ca sinonime, există diferențe: etica se referă la normele stabilite de o sursă externă, de ex., codul de conduită la locul de muncă sau principiile diferitelor religii. Morala se referă la propriile principii despre bine și rău.</vt:lpstr>
      <vt:lpstr>Slide 5</vt:lpstr>
      <vt:lpstr>Slide 6</vt:lpstr>
      <vt:lpstr>Slide 7</vt:lpstr>
      <vt:lpstr>Slide 8</vt:lpstr>
      <vt:lpstr>Slide 9</vt:lpstr>
      <vt:lpstr>Slide 10</vt:lpstr>
      <vt:lpstr>Slide 11</vt:lpstr>
      <vt:lpstr>Slide 12</vt:lpstr>
      <vt:lpstr>Slide 13</vt:lpstr>
      <vt:lpstr>Slide 14</vt:lpstr>
      <vt:lpstr>Instrumentele internaţionale</vt:lpstr>
      <vt:lpstr>Principiile de la Bangalore privind conduita judiciară, adoptate de către Grupul judiciar de întărire a integrităţii magistraţilor, revizuite la masa rotundă a miniştrilor justiţiei, care a avut loc la Palatul Păcii din Haga, 25 -26 noiembrie 2002;    Carta Europeană privind statutul judecătorilor şi Memorandumul explicativ, Strasbourg, 8 - 10 iulie 1998; </vt:lpstr>
      <vt:lpstr>  Consiliul Europei, Recomandarea CM/Rec(2010)12 a Comitetului de Miniştri către statele membre referitoare la judecători: independenţă, eficienţă şi responsabilităţi, adoptată de Comitetul de Miniştri la data de 17 noiembrie 2010 în cadrul celei de-a 1098-a reuniune a miniştrilor adjuncţi;   Magna Carta a judecătorilor (Principiile fundamentale), Consiliul Consultativ al Judecătorilor Europeni din 17 noiembrie 2010;   </vt:lpstr>
      <vt:lpstr>Recomandarea Consiliului Europei CM/Rec(2010)12    72. Judecătorii trebuie să se ghideze în activitatea lor după principii etice de conduită profesională Aceste principii includ nu numai îndatoriri care pot fi sancţionate prin măsuri disciplinare, ci şi îndrumări date judecătorilor cu privire la modul lor de a se comporta  73. Aceste principii ar trebui să fie enunţate în codurile de etică judiciară care ar trebui să menţină încrederea publicului în judecători şi puterea judecătorească. Judecătorii ar trebui să joace un rol major în elaborarea acestor coduri.  74. Judecătorii ar trebui să poată solicita sfaturi în materie de etică unui organism din cadrul sistemului judiciar.  </vt:lpstr>
      <vt:lpstr> Consiliul Consultativ al Judecătorilor Europeni (CCJE), Opinia nr. 3 a Consiliului consultativ al judecătorilor europeni (CCJE) supusă atenţiei Comitetului de Miniştri al Consiliului Europei cu privire la principiile şi regulile care guvernează comportamentul profesional al judecătorilor, în mod special etica, incompatibilităţile şi imparţialitatea, Strasbourg, 19 noiembrie 2002; </vt:lpstr>
      <vt:lpstr> Ghid privind rolul procurorilor, adoptat de al VIII–lea Congres al Naţiunilor Unite referitor la Prevenirea Infracţiunilor şi la Tratamentul Infractorilor, Havana, Cuba, din 27 august până la 7 septembrie 1990     </vt:lpstr>
      <vt:lpstr>Codurile deontologice naționale</vt:lpstr>
      <vt:lpstr>Bibliografie recomandată</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disparities _x0003_Strengthening relations</dc:title>
  <dc:creator>Utilisateur de Microsoft Office</dc:creator>
  <cp:lastModifiedBy>Tudor Iordachescu</cp:lastModifiedBy>
  <cp:revision>341</cp:revision>
  <cp:lastPrinted>2014-06-09T08:35:28Z</cp:lastPrinted>
  <dcterms:created xsi:type="dcterms:W3CDTF">2011-11-09T09:46:35Z</dcterms:created>
  <dcterms:modified xsi:type="dcterms:W3CDTF">2015-04-22T04:37:49Z</dcterms:modified>
</cp:coreProperties>
</file>